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152e73810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152e73810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e9cf66cc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e9cf66cc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e9cf66cc8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e9cf66cc8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9cf66cc8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9cf66cc8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ea44813e8b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ea44813e8b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ea44813e8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ea44813e8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ea7cbd7f8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ea7cbd7f8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154d349966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154d349966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152e73810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152e73810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152e73810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152e73810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e7a49d423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e7a49d423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152e7381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152e7381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e91aefad7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e91aefad7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152e73810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152e73810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e914d7431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e914d7431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e7a49d423f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e7a49d423f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e9cf66cc8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e9cf66cc8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e9cf66cc8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e9cf66cc8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e914d7431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e914d7431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e9f4cea8c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e9f4cea8c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ea44813e8b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ea44813e8b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e9f4cea8c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e9f4cea8c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ea44813e8b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ea44813e8b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e9cf66cc8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e9cf66cc8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e7a49d423f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e7a49d423f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e914d7431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e914d7431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152e73810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152e73810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e9f4cea8c9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e9f4cea8c9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e9f4cea8c9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e9f4cea8c9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e9f4cea8c9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e9f4cea8c9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e9f4cea8c9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e9f4cea8c9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e9f4cea8c9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e9f4cea8c9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e7a49d423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e7a49d423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e9fa2ad69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e9fa2ad69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e9fa2ad69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e9fa2ad69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ea44813e8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ea44813e8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e7a49d423f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e7a49d423f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e9f4cea8c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e9f4cea8c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e7a49d423f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e7a49d423f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e7a49d423f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e7a49d423f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e7a49d423f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e7a49d423f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e9f4cea8c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e9f4cea8c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e9f4cea8c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e9f4cea8c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7a49d423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7a49d423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e7a72cf2f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e7a72cf2f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e8ed5da19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e8ed5da19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154d34996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154d34996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8ed5da19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8ed5da19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154d349966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154d349966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.png"/><Relationship Id="rId5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hyperlink" Target="https://www.rtl-sdr.com/tag/sdrsharp/" TargetMode="External"/><Relationship Id="rId13" Type="http://schemas.openxmlformats.org/officeDocument/2006/relationships/image" Target="../media/image14.png"/><Relationship Id="rId12" Type="http://schemas.openxmlformats.org/officeDocument/2006/relationships/hyperlink" Target="https://www.sdrplay.com/sdruno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9" Type="http://schemas.openxmlformats.org/officeDocument/2006/relationships/hyperlink" Target="https://www.rtl-sdr.com/tag/sdrsharp/" TargetMode="External"/><Relationship Id="rId5" Type="http://schemas.openxmlformats.org/officeDocument/2006/relationships/image" Target="../media/image20.png"/><Relationship Id="rId6" Type="http://schemas.openxmlformats.org/officeDocument/2006/relationships/hyperlink" Target="https://www.sdr-radio.com/console" TargetMode="External"/><Relationship Id="rId7" Type="http://schemas.openxmlformats.org/officeDocument/2006/relationships/hyperlink" Target="https://www.sdrpp.org/" TargetMode="External"/><Relationship Id="rId8" Type="http://schemas.openxmlformats.org/officeDocument/2006/relationships/hyperlink" Target="https://www.rtl-sdr.com/tag/sdrsharp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9.jpg"/><Relationship Id="rId9" Type="http://schemas.openxmlformats.org/officeDocument/2006/relationships/hyperlink" Target="https://kb.ettus.com/B200/B210/B200mini/B205mini" TargetMode="External"/><Relationship Id="rId5" Type="http://schemas.openxmlformats.org/officeDocument/2006/relationships/hyperlink" Target="https://greatscottgadgets.com/hackrf/one/" TargetMode="External"/><Relationship Id="rId6" Type="http://schemas.openxmlformats.org/officeDocument/2006/relationships/image" Target="../media/image24.png"/><Relationship Id="rId7" Type="http://schemas.openxmlformats.org/officeDocument/2006/relationships/hyperlink" Target="https://www.nooelec.com/store/sdr/sdr-receivers/nesdr-smartee-xtr.html" TargetMode="External"/><Relationship Id="rId8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hyperlink" Target="https://www.rtl-sdr.com/building-an-s-band-antenna-for-the-hackrf/" TargetMode="External"/><Relationship Id="rId6" Type="http://schemas.openxmlformats.org/officeDocument/2006/relationships/hyperlink" Target="https://www.youtube.com/watch?v=FWCN_uI5ygY" TargetMode="External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amsat.org/track/" TargetMode="External"/><Relationship Id="rId10" Type="http://schemas.openxmlformats.org/officeDocument/2006/relationships/hyperlink" Target="http://amsat.org.ar/pass.htm" TargetMode="External"/><Relationship Id="rId13" Type="http://schemas.openxmlformats.org/officeDocument/2006/relationships/hyperlink" Target="https://www.sdr-radio.com/console" TargetMode="External"/><Relationship Id="rId12" Type="http://schemas.openxmlformats.org/officeDocument/2006/relationships/hyperlink" Target="https://www.sdrpp.org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9" Type="http://schemas.openxmlformats.org/officeDocument/2006/relationships/hyperlink" Target="https://www.n2yo.com/" TargetMode="External"/><Relationship Id="rId15" Type="http://schemas.openxmlformats.org/officeDocument/2006/relationships/hyperlink" Target="https://www.sdrplay.com/sdruno/" TargetMode="External"/><Relationship Id="rId14" Type="http://schemas.openxmlformats.org/officeDocument/2006/relationships/hyperlink" Target="https://www.rtl-sdr.com/tag/sdrsharp/" TargetMode="External"/><Relationship Id="rId17" Type="http://schemas.openxmlformats.org/officeDocument/2006/relationships/hyperlink" Target="https://github.com/jopohl/urh" TargetMode="External"/><Relationship Id="rId16" Type="http://schemas.openxmlformats.org/officeDocument/2006/relationships/hyperlink" Target="https://github.com/ssloxford/gsextract" TargetMode="External"/><Relationship Id="rId5" Type="http://schemas.openxmlformats.org/officeDocument/2006/relationships/image" Target="../media/image46.png"/><Relationship Id="rId6" Type="http://schemas.openxmlformats.org/officeDocument/2006/relationships/image" Target="../media/image26.png"/><Relationship Id="rId7" Type="http://schemas.openxmlformats.org/officeDocument/2006/relationships/hyperlink" Target="https://satnogs.org/" TargetMode="External"/><Relationship Id="rId8" Type="http://schemas.openxmlformats.org/officeDocument/2006/relationships/hyperlink" Target="https://orbitalfocus.uk/" TargetMode="External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74.png"/><Relationship Id="rId10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9" Type="http://schemas.openxmlformats.org/officeDocument/2006/relationships/hyperlink" Target="https://www.amsat.org/track/" TargetMode="External"/><Relationship Id="rId5" Type="http://schemas.openxmlformats.org/officeDocument/2006/relationships/hyperlink" Target="https://satnogs.org/" TargetMode="External"/><Relationship Id="rId6" Type="http://schemas.openxmlformats.org/officeDocument/2006/relationships/hyperlink" Target="https://orbitalfocus.uk/" TargetMode="External"/><Relationship Id="rId7" Type="http://schemas.openxmlformats.org/officeDocument/2006/relationships/hyperlink" Target="https://www.n2yo.com/" TargetMode="External"/><Relationship Id="rId8" Type="http://schemas.openxmlformats.org/officeDocument/2006/relationships/hyperlink" Target="http://amsat.org.ar/pass.htm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youtube.com/watch?v=8kIxlMIGctc" TargetMode="External"/><Relationship Id="rId4" Type="http://schemas.openxmlformats.org/officeDocument/2006/relationships/hyperlink" Target="https://github.com/ssloxford/gsextract" TargetMode="External"/><Relationship Id="rId5" Type="http://schemas.openxmlformats.org/officeDocument/2006/relationships/hyperlink" Target="https://github.com/jopohl/urh" TargetMode="External"/><Relationship Id="rId6" Type="http://schemas.openxmlformats.org/officeDocument/2006/relationships/image" Target="../media/image1.png"/><Relationship Id="rId7" Type="http://schemas.openxmlformats.org/officeDocument/2006/relationships/image" Target="../media/image46.png"/><Relationship Id="rId8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.png"/><Relationship Id="rId10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alibaba.com/product-detail/B200-mini-i-Scale-Down-Version_1600931443432.html?spm=a2700.galleryofferlist.normal_offer.d_image.deb249c4hCTSvK" TargetMode="External"/><Relationship Id="rId4" Type="http://schemas.openxmlformats.org/officeDocument/2006/relationships/hyperlink" Target="https://www.alibaba.com/product-detail/1160-1300M-50W-RF-power-amplifier_1601069054021.html?spm=a2700.galleryofferlist.normal_offer.d_image.3e97774fzVVC09" TargetMode="External"/><Relationship Id="rId9" Type="http://schemas.openxmlformats.org/officeDocument/2006/relationships/image" Target="../media/image22.png"/><Relationship Id="rId5" Type="http://schemas.openxmlformats.org/officeDocument/2006/relationships/hyperlink" Target="https://www.pierro-astro.com/materiel-astronomique/montures/montures-alt-azimutales/monture-sky-watcher-azgti_detail" TargetMode="External"/><Relationship Id="rId6" Type="http://schemas.openxmlformats.org/officeDocument/2006/relationships/hyperlink" Target="https://www.amazon.fr/Lenovo-LOQ-15IRH8-Ordinateur-dExploitation/dp/B0CGXXP4S5/ref=sr_1_3?dib=eyJ2IjoiMSJ9.hp_MUQhw39PalDdknS0_QCwavpV60KQF_mvGnmQpwNRmpL_4zLzCWp6CC22xrF1XAk91QiwHM6XGNHVvzBSBzvfqwlDPsZSd_UNWcqS8dd5AH3PPHPLx2FLRqBxpFY9p7AsOQz0itXIkYtetsXX-_6NdkDdoyLiwd6yDiJGbd0gL_gg3FjyWmezyKzhuBpOlDabs43UKGEEl46Z9sM66h45IrysRA0N_1fo3YOU_DLw7gpyeMlj-HmPJLeL91iVR6yaCGbMGlhr4AqvwZH0C43h2FufwREkwlpT8wQMgUEI.a5zbv459K_BDIjg9BURsj1Yqjqcf-jZAq6_b1EAe6oY&amp;dib_tag=se&amp;keywords=lenovo+laptop&amp;qid=1719322632&amp;refinements=p_36%3A61000-100000&amp;rnid=9733298031&amp;sr=8-3&amp;ufe=app_do%3Aamzn1.fos.9ad51ef1-4f85-497e-abf8-79138a00c9e5" TargetMode="External"/><Relationship Id="rId7" Type="http://schemas.openxmlformats.org/officeDocument/2006/relationships/image" Target="../media/image19.png"/><Relationship Id="rId8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8.png"/><Relationship Id="rId6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20urc3" TargetMode="External"/><Relationship Id="rId4" Type="http://schemas.openxmlformats.org/officeDocument/2006/relationships/hyperlink" Target="https://bushido-sec.com/" TargetMode="External"/><Relationship Id="rId5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34.png"/><Relationship Id="rId5" Type="http://schemas.openxmlformats.org/officeDocument/2006/relationships/image" Target="../media/image2.png"/><Relationship Id="rId6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0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46.png"/><Relationship Id="rId5" Type="http://schemas.openxmlformats.org/officeDocument/2006/relationships/image" Target="../media/image41.png"/><Relationship Id="rId6" Type="http://schemas.openxmlformats.org/officeDocument/2006/relationships/image" Target="../media/image43.png"/><Relationship Id="rId7" Type="http://schemas.openxmlformats.org/officeDocument/2006/relationships/image" Target="../media/image18.png"/><Relationship Id="rId8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esa.int/Enabling_Support/Space_Engineering_Technology/Radio_Frequency_Systems/Open_Source_Software_Resources_for_Space_Downstream_Applications%20#Table3" TargetMode="External"/><Relationship Id="rId4" Type="http://schemas.openxmlformats.org/officeDocument/2006/relationships/hyperlink" Target="https://cfs.gsfc.nasa.gov/" TargetMode="External"/><Relationship Id="rId5" Type="http://schemas.openxmlformats.org/officeDocument/2006/relationships/hyperlink" Target="https://en.wikipedia.org/wiki/Cubesat_Space_Protocol" TargetMode="External"/><Relationship Id="rId6" Type="http://schemas.openxmlformats.org/officeDocument/2006/relationships/hyperlink" Target="https://github.com/libcsp/libcsp/tree/develop/doc" TargetMode="External"/><Relationship Id="rId7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hyperlink" Target="https://github.com/20urc3/Talks/blob/main/leHack/sdast.sh" TargetMode="External"/><Relationship Id="rId5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Relationship Id="rId6" Type="http://schemas.openxmlformats.org/officeDocument/2006/relationships/image" Target="../media/image30.png"/><Relationship Id="rId7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8.png"/><Relationship Id="rId6" Type="http://schemas.openxmlformats.org/officeDocument/2006/relationships/image" Target="../media/image1.png"/><Relationship Id="rId7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67.png"/><Relationship Id="rId7" Type="http://schemas.openxmlformats.org/officeDocument/2006/relationships/hyperlink" Target="https://www.youtube.com/watch?v=gTISW-5Uy6I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5.png"/><Relationship Id="rId7" Type="http://schemas.openxmlformats.org/officeDocument/2006/relationships/image" Target="../media/image52.png"/><Relationship Id="rId8" Type="http://schemas.openxmlformats.org/officeDocument/2006/relationships/hyperlink" Target="https://github.com/antonio-morales/Apache-HTTP-Fuzzing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hyperlink" Target="https://github.com/AFLplusplus/Grammar-Mutator" TargetMode="External"/><Relationship Id="rId7" Type="http://schemas.openxmlformats.org/officeDocument/2006/relationships/hyperlink" Target="https://github.com/zardus/preeny" TargetMode="External"/><Relationship Id="rId8" Type="http://schemas.openxmlformats.org/officeDocument/2006/relationships/image" Target="../media/image5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hyperlink" Target="https://github.com/20urc3/Talks/blob/main/leHack/libgrammarmutator-zmq.so" TargetMode="External"/><Relationship Id="rId5" Type="http://schemas.openxmlformats.org/officeDocument/2006/relationships/hyperlink" Target="https://github.com/20urc3/Talks/blob/main/leHack/zmq.json" TargetMode="External"/><Relationship Id="rId6" Type="http://schemas.openxmlformats.org/officeDocument/2006/relationships/image" Target="../media/image56.png"/><Relationship Id="rId7" Type="http://schemas.openxmlformats.org/officeDocument/2006/relationships/image" Target="../media/image62.png"/><Relationship Id="rId8" Type="http://schemas.openxmlformats.org/officeDocument/2006/relationships/image" Target="../media/image6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7.png"/><Relationship Id="rId4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3.png"/><Relationship Id="rId4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www.cvedetails.com/cve/CVE-2016-8598/" TargetMode="External"/><Relationship Id="rId4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5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5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72.png"/><Relationship Id="rId5" Type="http://schemas.openxmlformats.org/officeDocument/2006/relationships/image" Target="../media/image70.png"/><Relationship Id="rId6" Type="http://schemas.openxmlformats.org/officeDocument/2006/relationships/image" Target="../media/image6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Relationship Id="rId4" Type="http://schemas.openxmlformats.org/officeDocument/2006/relationships/image" Target="../media/image72.png"/><Relationship Id="rId5" Type="http://schemas.openxmlformats.org/officeDocument/2006/relationships/image" Target="../media/image70.png"/><Relationship Id="rId6" Type="http://schemas.openxmlformats.org/officeDocument/2006/relationships/image" Target="../media/image6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Relationship Id="rId4" Type="http://schemas.openxmlformats.org/officeDocument/2006/relationships/image" Target="../media/image72.png"/><Relationship Id="rId5" Type="http://schemas.openxmlformats.org/officeDocument/2006/relationships/image" Target="../media/image70.png"/><Relationship Id="rId6" Type="http://schemas.openxmlformats.org/officeDocument/2006/relationships/image" Target="../media/image64.png"/><Relationship Id="rId7" Type="http://schemas.openxmlformats.org/officeDocument/2006/relationships/image" Target="../media/image8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9.png"/><Relationship Id="rId5" Type="http://schemas.openxmlformats.org/officeDocument/2006/relationships/image" Target="../media/image25.png"/><Relationship Id="rId6" Type="http://schemas.openxmlformats.org/officeDocument/2006/relationships/image" Target="../media/image2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Relationship Id="rId4" Type="http://schemas.openxmlformats.org/officeDocument/2006/relationships/hyperlink" Target="https://insecure.org/stf/smashstack.html" TargetMode="External"/><Relationship Id="rId5" Type="http://schemas.openxmlformats.org/officeDocument/2006/relationships/image" Target="../media/image6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Relationship Id="rId4" Type="http://schemas.openxmlformats.org/officeDocument/2006/relationships/hyperlink" Target="https://insecure.org/stf/smashstack.html" TargetMode="External"/><Relationship Id="rId5" Type="http://schemas.openxmlformats.org/officeDocument/2006/relationships/image" Target="../media/image68.png"/></Relationships>
</file>

<file path=ppt/slides/_rels/slide42.xml.rels><?xml version="1.0" encoding="UTF-8" standalone="yes"?><Relationships xmlns="http://schemas.openxmlformats.org/package/2006/relationships"><Relationship Id="rId10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Relationship Id="rId4" Type="http://schemas.openxmlformats.org/officeDocument/2006/relationships/hyperlink" Target="https://github.com/nccgroup/exploit_mitigations?tab=readme-ov-file" TargetMode="External"/><Relationship Id="rId9" Type="http://schemas.openxmlformats.org/officeDocument/2006/relationships/image" Target="../media/image77.png"/><Relationship Id="rId5" Type="http://schemas.openxmlformats.org/officeDocument/2006/relationships/hyperlink" Target="https://pwn.college/dojos" TargetMode="External"/><Relationship Id="rId6" Type="http://schemas.openxmlformats.org/officeDocument/2006/relationships/hyperlink" Target="https://www.youtube.com/watch?v=5-F_IMpJfHc" TargetMode="External"/><Relationship Id="rId7" Type="http://schemas.openxmlformats.org/officeDocument/2006/relationships/image" Target="../media/image73.png"/><Relationship Id="rId8" Type="http://schemas.openxmlformats.org/officeDocument/2006/relationships/image" Target="../media/image76.png"/></Relationships>
</file>

<file path=ppt/slides/_rels/slide43.xml.rels><?xml version="1.0" encoding="UTF-8" standalone="yes"?><Relationships xmlns="http://schemas.openxmlformats.org/package/2006/relationships"><Relationship Id="rId11" Type="http://schemas.openxmlformats.org/officeDocument/2006/relationships/image" Target="../media/image79.png"/><Relationship Id="rId10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78.png"/><Relationship Id="rId5" Type="http://schemas.openxmlformats.org/officeDocument/2006/relationships/image" Target="../media/image41.png"/><Relationship Id="rId6" Type="http://schemas.openxmlformats.org/officeDocument/2006/relationships/image" Target="../media/image43.png"/><Relationship Id="rId7" Type="http://schemas.openxmlformats.org/officeDocument/2006/relationships/image" Target="../media/image18.png"/><Relationship Id="rId8" Type="http://schemas.openxmlformats.org/officeDocument/2006/relationships/image" Target="../media/image4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Relationship Id="rId4" Type="http://schemas.openxmlformats.org/officeDocument/2006/relationships/image" Target="../media/image71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greatscottgadgets.com/hackrf/" TargetMode="External"/><Relationship Id="rId4" Type="http://schemas.openxmlformats.org/officeDocument/2006/relationships/hyperlink" Target="https://www.ebay.com/str/blacksdr" TargetMode="External"/><Relationship Id="rId9" Type="http://schemas.openxmlformats.org/officeDocument/2006/relationships/image" Target="../media/image1.png"/><Relationship Id="rId5" Type="http://schemas.openxmlformats.org/officeDocument/2006/relationships/hyperlink" Target="https://www.amazon.com.be/-/en/RTL-SDR-RTL2832U-Software-Defined-Dongle/dp/B0CD745394/ref=asc_df_B0CD745394/?tag=begogshpadde-21&amp;linkCode=df0&amp;hvadid=657606791917&amp;hvpos=&amp;hvnetw=g&amp;hvrand=17841140254021666175&amp;hvpone=&amp;hvptwo=&amp;hvqmt=&amp;hvdev=c&amp;hvdvcmdl=&amp;hvlocint=&amp;hvlocphy=9197103&amp;hvtargid=pla-2264851889190&amp;psc=1&amp;mcid=956a56c134ac3ee09c0bed918612ddb8" TargetMode="External"/><Relationship Id="rId6" Type="http://schemas.openxmlformats.org/officeDocument/2006/relationships/hyperlink" Target="https://github.com/alanbjohnston/CubeSatSim" TargetMode="External"/><Relationship Id="rId7" Type="http://schemas.openxmlformats.org/officeDocument/2006/relationships/hyperlink" Target="https://github.com/TImada/raspi4_freertos" TargetMode="External"/><Relationship Id="rId8" Type="http://schemas.openxmlformats.org/officeDocument/2006/relationships/hyperlink" Target="https://www.yoctoproject.org/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x.com/djnn1337" TargetMode="External"/><Relationship Id="rId4" Type="http://schemas.openxmlformats.org/officeDocument/2006/relationships/hyperlink" Target="https://x.com/Vsimpro" TargetMode="External"/><Relationship Id="rId5" Type="http://schemas.openxmlformats.org/officeDocument/2006/relationships/hyperlink" Target="https://www.nexovagroup.eu/en" TargetMode="External"/><Relationship Id="rId6" Type="http://schemas.openxmlformats.org/officeDocument/2006/relationships/image" Target="../media/image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0" Type="http://schemas.openxmlformats.org/officeDocument/2006/relationships/image" Target="../media/image7.png"/><Relationship Id="rId9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8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20" Type="http://schemas.openxmlformats.org/officeDocument/2006/relationships/hyperlink" Target="https://github.com/AFLplusplus/Grammar-Mutator" TargetMode="External"/><Relationship Id="rId22" Type="http://schemas.openxmlformats.org/officeDocument/2006/relationships/hyperlink" Target="https://www.rtl-sdr.com/building-an-s-band-antenna-for-the-hackrf/" TargetMode="External"/><Relationship Id="rId21" Type="http://schemas.openxmlformats.org/officeDocument/2006/relationships/hyperlink" Target="https://www.youtube.com/watch?v=FWCN_uI5ygY" TargetMode="External"/><Relationship Id="rId24" Type="http://schemas.openxmlformats.org/officeDocument/2006/relationships/hyperlink" Target="https://www.nexovagroup.eu/en" TargetMode="External"/><Relationship Id="rId23" Type="http://schemas.openxmlformats.org/officeDocument/2006/relationships/hyperlink" Target="https://www.oreilly.com/library/view/the-art-of/0321444426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web.archive.org/web/20111118180309/http://www.uscc.gov/annual_report/2011/annual_report_full_11.pdf" TargetMode="External"/><Relationship Id="rId4" Type="http://schemas.openxmlformats.org/officeDocument/2006/relationships/hyperlink" Target="https://securingdemocracy.gmfus.org/incident/russian-cyberattack-takes-down-satellite-communications-in-ukraine" TargetMode="External"/><Relationship Id="rId9" Type="http://schemas.openxmlformats.org/officeDocument/2006/relationships/hyperlink" Target="https://alicja.space/" TargetMode="External"/><Relationship Id="rId25" Type="http://schemas.openxmlformats.org/officeDocument/2006/relationships/image" Target="../media/image1.png"/><Relationship Id="rId5" Type="http://schemas.openxmlformats.org/officeDocument/2006/relationships/hyperlink" Target="https://cyberconflicts.cyberpeaceinstitute.org/law-and-policy/cases/viasat" TargetMode="External"/><Relationship Id="rId6" Type="http://schemas.openxmlformats.org/officeDocument/2006/relationships/hyperlink" Target="https://english.kyodonews.net/news/2024/06/c9eed01c27a4-japan-space-agency-suffers-multiple-cyberattacks-since-last-year.html" TargetMode="External"/><Relationship Id="rId7" Type="http://schemas.openxmlformats.org/officeDocument/2006/relationships/hyperlink" Target="https://github.com/jekhokie/raspberry-noaa-v2" TargetMode="External"/><Relationship Id="rId8" Type="http://schemas.openxmlformats.org/officeDocument/2006/relationships/hyperlink" Target="https://github.com/SatDump/SatDump" TargetMode="External"/><Relationship Id="rId11" Type="http://schemas.openxmlformats.org/officeDocument/2006/relationships/hyperlink" Target="https://universemagazine.com/en/how-to-destroy-a-satellite-without-firing-a-single-shot/" TargetMode="External"/><Relationship Id="rId10" Type="http://schemas.openxmlformats.org/officeDocument/2006/relationships/hyperlink" Target="https://github.com/ssloxford/gsextract" TargetMode="External"/><Relationship Id="rId13" Type="http://schemas.openxmlformats.org/officeDocument/2006/relationships/hyperlink" Target="https://github.com/jopohl/urh" TargetMode="External"/><Relationship Id="rId12" Type="http://schemas.openxmlformats.org/officeDocument/2006/relationships/hyperlink" Target="https://github.com/AlexandreRouma/SDRPlusPlus" TargetMode="External"/><Relationship Id="rId15" Type="http://schemas.openxmlformats.org/officeDocument/2006/relationships/hyperlink" Target="https://www.youtube.com/watch?v=gTISW-5Uy6I" TargetMode="External"/><Relationship Id="rId14" Type="http://schemas.openxmlformats.org/officeDocument/2006/relationships/hyperlink" Target="https://docs.google.com/document/d/1yjAO3jTBa9lAFIuiteK_GLWh7-Xk-kSD2d0DUxQe_vU/edit" TargetMode="External"/><Relationship Id="rId17" Type="http://schemas.openxmlformats.org/officeDocument/2006/relationships/hyperlink" Target="https://github.com/TImada/raspi4_freertos" TargetMode="External"/><Relationship Id="rId16" Type="http://schemas.openxmlformats.org/officeDocument/2006/relationships/hyperlink" Target="https://github.com/antonio-morales/Apache-HTTP-Fuzzing" TargetMode="External"/><Relationship Id="rId19" Type="http://schemas.openxmlformats.org/officeDocument/2006/relationships/hyperlink" Target="https://github.com/zardus/preeny" TargetMode="External"/><Relationship Id="rId18" Type="http://schemas.openxmlformats.org/officeDocument/2006/relationships/hyperlink" Target="https://insecure.org/stf/smashstack.html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Hacking satellites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From SDR to RCE.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50" y="4249725"/>
            <a:ext cx="792580" cy="792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Google Shape;57;p13"/>
          <p:cNvCxnSpPr/>
          <p:nvPr/>
        </p:nvCxnSpPr>
        <p:spPr>
          <a:xfrm>
            <a:off x="2912100" y="3024250"/>
            <a:ext cx="3319800" cy="2718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381875" y="33975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 la radio logicielle à </a:t>
            </a:r>
            <a:r>
              <a:rPr lang="fr"/>
              <a:t>l'exécution</a:t>
            </a:r>
            <a:r>
              <a:rPr lang="fr"/>
              <a:t> de commande à distance.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Aperçu des protocols de communications.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14">
            <a:off x="6684875" y="1484881"/>
            <a:ext cx="1545251" cy="1545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50" y="4249725"/>
            <a:ext cx="79258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7154" y="1017725"/>
            <a:ext cx="2609687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 à la SDR</a:t>
            </a:r>
            <a:endParaRPr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50" y="4249725"/>
            <a:ext cx="792580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/>
          <p:nvPr/>
        </p:nvSpPr>
        <p:spPr>
          <a:xfrm>
            <a:off x="617750" y="1577975"/>
            <a:ext cx="3377400" cy="1920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sp>
        <p:nvSpPr>
          <p:cNvPr id="155" name="Google Shape;155;p23"/>
          <p:cNvSpPr/>
          <p:nvPr/>
        </p:nvSpPr>
        <p:spPr>
          <a:xfrm>
            <a:off x="4288700" y="1577975"/>
            <a:ext cx="3377400" cy="1920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3"/>
          <p:cNvSpPr txBox="1"/>
          <p:nvPr/>
        </p:nvSpPr>
        <p:spPr>
          <a:xfrm>
            <a:off x="1336100" y="2158800"/>
            <a:ext cx="19407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2"/>
                </a:solidFill>
              </a:rPr>
              <a:t>Software defined radio processing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57" name="Google Shape;157;p23"/>
          <p:cNvSpPr txBox="1"/>
          <p:nvPr/>
        </p:nvSpPr>
        <p:spPr>
          <a:xfrm>
            <a:off x="4993625" y="2084950"/>
            <a:ext cx="21978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2"/>
                </a:solidFill>
              </a:rPr>
              <a:t>Analog/Hardware</a:t>
            </a:r>
            <a:r>
              <a:rPr lang="fr" sz="1800">
                <a:solidFill>
                  <a:schemeClr val="lt2"/>
                </a:solidFill>
              </a:rPr>
              <a:t> defined radio processing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 à la SDR</a:t>
            </a:r>
            <a:endParaRPr/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50" y="4249725"/>
            <a:ext cx="79258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700" y="1526325"/>
            <a:ext cx="1679100" cy="182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8850" y="1526325"/>
            <a:ext cx="1679096" cy="182332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/>
          <p:nvPr/>
        </p:nvSpPr>
        <p:spPr>
          <a:xfrm>
            <a:off x="2434400" y="3309375"/>
            <a:ext cx="178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 u="sng">
                <a:solidFill>
                  <a:schemeClr val="hlink"/>
                </a:solidFill>
                <a:hlinkClick r:id="rId6"/>
              </a:rPr>
              <a:t>https://www.sdr-radio.com/console</a:t>
            </a:r>
            <a:r>
              <a:rPr lang="fr" sz="800"/>
              <a:t> </a:t>
            </a:r>
            <a:endParaRPr sz="800"/>
          </a:p>
        </p:txBody>
      </p:sp>
      <p:sp>
        <p:nvSpPr>
          <p:cNvPr id="167" name="Google Shape;167;p24"/>
          <p:cNvSpPr txBox="1"/>
          <p:nvPr/>
        </p:nvSpPr>
        <p:spPr>
          <a:xfrm>
            <a:off x="580575" y="3309375"/>
            <a:ext cx="1537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 u="sng">
                <a:solidFill>
                  <a:schemeClr val="hlink"/>
                </a:solidFill>
                <a:hlinkClick r:id="rId7"/>
              </a:rPr>
              <a:t>https://www.sdrpp.org/</a:t>
            </a:r>
            <a:r>
              <a:rPr lang="fr" sz="800"/>
              <a:t> </a:t>
            </a:r>
            <a:endParaRPr sz="800"/>
          </a:p>
        </p:txBody>
      </p:sp>
      <p:sp>
        <p:nvSpPr>
          <p:cNvPr id="168" name="Google Shape;168;p24"/>
          <p:cNvSpPr txBox="1"/>
          <p:nvPr/>
        </p:nvSpPr>
        <p:spPr>
          <a:xfrm>
            <a:off x="4619000" y="330937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 u="sng">
                <a:solidFill>
                  <a:schemeClr val="hlink"/>
                </a:solidFill>
                <a:hlinkClick r:id="rId8"/>
              </a:rPr>
              <a:t>https://www.rtl-sdr.com/tag/</a:t>
            </a:r>
            <a:r>
              <a:rPr lang="fr" sz="800" u="sng">
                <a:solidFill>
                  <a:schemeClr val="hlink"/>
                </a:solidFill>
                <a:hlinkClick r:id="rId9"/>
              </a:rPr>
              <a:t>sdrsharp</a:t>
            </a:r>
            <a:r>
              <a:rPr lang="fr" sz="800" u="sng">
                <a:solidFill>
                  <a:schemeClr val="hlink"/>
                </a:solidFill>
                <a:hlinkClick r:id="rId10"/>
              </a:rPr>
              <a:t>/</a:t>
            </a:r>
            <a:r>
              <a:rPr lang="fr" sz="800"/>
              <a:t> </a:t>
            </a:r>
            <a:endParaRPr sz="700"/>
          </a:p>
        </p:txBody>
      </p:sp>
      <p:pic>
        <p:nvPicPr>
          <p:cNvPr id="169" name="Google Shape;169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84800" y="1526325"/>
            <a:ext cx="1679099" cy="182332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4"/>
          <p:cNvSpPr txBox="1"/>
          <p:nvPr/>
        </p:nvSpPr>
        <p:spPr>
          <a:xfrm>
            <a:off x="6869175" y="32825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 u="sng">
                <a:solidFill>
                  <a:schemeClr val="hlink"/>
                </a:solidFill>
                <a:hlinkClick r:id="rId12"/>
              </a:rPr>
              <a:t>https://www.sdrplay.com/sdruno/</a:t>
            </a:r>
            <a:r>
              <a:rPr lang="fr" sz="800"/>
              <a:t> </a:t>
            </a:r>
            <a:endParaRPr sz="800"/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17825" y="1526325"/>
            <a:ext cx="1788000" cy="182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 à la SDR</a:t>
            </a:r>
            <a:endParaRPr/>
          </a:p>
        </p:txBody>
      </p:sp>
      <p:pic>
        <p:nvPicPr>
          <p:cNvPr id="177" name="Google Shape;1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50" y="4249725"/>
            <a:ext cx="79258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425" y="1777513"/>
            <a:ext cx="1899825" cy="158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5"/>
          <p:cNvSpPr txBox="1"/>
          <p:nvPr/>
        </p:nvSpPr>
        <p:spPr>
          <a:xfrm>
            <a:off x="311700" y="330365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 u="sng">
                <a:solidFill>
                  <a:schemeClr val="hlink"/>
                </a:solidFill>
                <a:hlinkClick r:id="rId5"/>
              </a:rPr>
              <a:t>https://greatscottgadgets.com/hackrf/one/</a:t>
            </a:r>
            <a:r>
              <a:rPr lang="fr" sz="800"/>
              <a:t> </a:t>
            </a:r>
            <a:endParaRPr sz="800"/>
          </a:p>
        </p:txBody>
      </p:sp>
      <p:pic>
        <p:nvPicPr>
          <p:cNvPr id="180" name="Google Shape;18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22088" y="1743950"/>
            <a:ext cx="1899824" cy="158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5"/>
          <p:cNvSpPr txBox="1"/>
          <p:nvPr/>
        </p:nvSpPr>
        <p:spPr>
          <a:xfrm>
            <a:off x="2669288" y="3303650"/>
            <a:ext cx="362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 u="sng">
                <a:solidFill>
                  <a:schemeClr val="hlink"/>
                </a:solidFill>
                <a:hlinkClick r:id="rId7"/>
              </a:rPr>
              <a:t>https://www.nooelec.com/store/sdr/sdr-receivers/nesdr-smartee-xtr.html</a:t>
            </a:r>
            <a:r>
              <a:rPr lang="fr" sz="800"/>
              <a:t> </a:t>
            </a:r>
            <a:endParaRPr sz="800"/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65125" y="1777513"/>
            <a:ext cx="1899825" cy="158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5"/>
          <p:cNvSpPr txBox="1"/>
          <p:nvPr/>
        </p:nvSpPr>
        <p:spPr>
          <a:xfrm>
            <a:off x="6336488" y="330365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 u="sng">
                <a:solidFill>
                  <a:schemeClr val="hlink"/>
                </a:solidFill>
                <a:hlinkClick r:id="rId9"/>
              </a:rPr>
              <a:t>https://kb.ettus.com/B200/B210/B200mini/B205mini</a:t>
            </a:r>
            <a:r>
              <a:rPr lang="fr" sz="800"/>
              <a:t> </a:t>
            </a:r>
            <a:endParaRPr sz="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Antenne: DIY</a:t>
            </a:r>
            <a:endParaRPr/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50" y="4249725"/>
            <a:ext cx="79258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4864" y="1122238"/>
            <a:ext cx="2174275" cy="289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 txBox="1"/>
          <p:nvPr/>
        </p:nvSpPr>
        <p:spPr>
          <a:xfrm>
            <a:off x="3578875" y="3981225"/>
            <a:ext cx="24240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2"/>
                </a:solidFill>
              </a:rPr>
              <a:t>Antenne S-band 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92" name="Google Shape;192;p26"/>
          <p:cNvSpPr txBox="1"/>
          <p:nvPr/>
        </p:nvSpPr>
        <p:spPr>
          <a:xfrm>
            <a:off x="1430250" y="4418300"/>
            <a:ext cx="64461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u="sng">
                <a:solidFill>
                  <a:schemeClr val="hlink"/>
                </a:solidFill>
                <a:hlinkClick r:id="rId5"/>
              </a:rPr>
              <a:t>Fabriquer son antenne</a:t>
            </a:r>
            <a:r>
              <a:rPr lang="fr" sz="1500">
                <a:solidFill>
                  <a:schemeClr val="lt2"/>
                </a:solidFill>
              </a:rPr>
              <a:t> |</a:t>
            </a:r>
            <a:r>
              <a:rPr lang="fr" sz="1500" u="sng">
                <a:solidFill>
                  <a:schemeClr val="hlink"/>
                </a:solidFill>
                <a:hlinkClick r:id="rId6"/>
              </a:rPr>
              <a:t> Comprendre le fonctionnement des antennes</a:t>
            </a:r>
            <a:endParaRPr sz="15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rôle de la SDR dans l’audit de Satellites</a:t>
            </a:r>
            <a:endParaRPr/>
          </a:p>
        </p:txBody>
      </p:sp>
      <p:pic>
        <p:nvPicPr>
          <p:cNvPr id="198" name="Google Shape;19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50" y="4249725"/>
            <a:ext cx="79258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2053" y="1909075"/>
            <a:ext cx="1325325" cy="132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9338" y="1909088"/>
            <a:ext cx="1325325" cy="132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7750" y="2050224"/>
            <a:ext cx="1184175" cy="118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7"/>
          <p:cNvSpPr txBox="1"/>
          <p:nvPr/>
        </p:nvSpPr>
        <p:spPr>
          <a:xfrm>
            <a:off x="940075" y="3296950"/>
            <a:ext cx="1866600" cy="14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-"/>
            </a:pPr>
            <a:r>
              <a:rPr lang="fr" sz="10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SatNOGS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-"/>
            </a:pPr>
            <a:r>
              <a:rPr lang="fr" sz="1000" u="sng">
                <a:solidFill>
                  <a:schemeClr val="accent5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OrtbitalFocus</a:t>
            </a:r>
            <a:endParaRPr sz="1000">
              <a:solidFill>
                <a:schemeClr val="lt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-"/>
            </a:pPr>
            <a:r>
              <a:rPr lang="fr" sz="1000" u="sng">
                <a:solidFill>
                  <a:schemeClr val="accent5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n2yo</a:t>
            </a:r>
            <a:endParaRPr sz="1000">
              <a:solidFill>
                <a:schemeClr val="lt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-"/>
            </a:pPr>
            <a:r>
              <a:rPr lang="fr" sz="1000" u="sng">
                <a:solidFill>
                  <a:schemeClr val="accent5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SAT Passes</a:t>
            </a:r>
            <a:endParaRPr sz="1000">
              <a:solidFill>
                <a:schemeClr val="lt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-"/>
            </a:pPr>
            <a:r>
              <a:rPr lang="fr" sz="1000" u="sng">
                <a:solidFill>
                  <a:schemeClr val="accent5"/>
                </a:solid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AMSAT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203" name="Google Shape;203;p27"/>
          <p:cNvSpPr txBox="1"/>
          <p:nvPr/>
        </p:nvSpPr>
        <p:spPr>
          <a:xfrm>
            <a:off x="3144600" y="3296950"/>
            <a:ext cx="2854800" cy="11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-"/>
            </a:pPr>
            <a:r>
              <a:rPr lang="fr" sz="1000" u="sng">
                <a:solidFill>
                  <a:schemeClr val="hlink"/>
                </a:solidFill>
                <a:hlinkClick r:id="rId12"/>
              </a:rPr>
              <a:t>https://www.sdrpp.org/</a:t>
            </a:r>
            <a:r>
              <a:rPr lang="fr" sz="1000"/>
              <a:t> 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-"/>
            </a:pPr>
            <a:r>
              <a:rPr lang="fr" sz="1000" u="sng">
                <a:solidFill>
                  <a:schemeClr val="accent5"/>
                </a:solid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https://www.sdr-radio.com/console</a:t>
            </a:r>
            <a:r>
              <a:rPr lang="fr" sz="1000"/>
              <a:t> 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-"/>
            </a:pPr>
            <a:r>
              <a:rPr lang="fr" sz="1000" u="sng">
                <a:solidFill>
                  <a:schemeClr val="accent5"/>
                </a:solidFill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https://www.rtl-sdr.com/tag/sdrsharp/</a:t>
            </a:r>
            <a:r>
              <a:rPr lang="fr" sz="1000"/>
              <a:t> 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-"/>
            </a:pPr>
            <a:r>
              <a:rPr lang="fr" sz="1000" u="sng">
                <a:solidFill>
                  <a:schemeClr val="accent5"/>
                </a:solidFill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https://www.sdrplay.com/sdruno/</a:t>
            </a:r>
            <a:r>
              <a:rPr lang="fr" sz="1000"/>
              <a:t> 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204" name="Google Shape;204;p27"/>
          <p:cNvSpPr txBox="1"/>
          <p:nvPr/>
        </p:nvSpPr>
        <p:spPr>
          <a:xfrm>
            <a:off x="5999400" y="3377500"/>
            <a:ext cx="27462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Char char="-"/>
            </a:pPr>
            <a:r>
              <a:rPr lang="fr" sz="900" u="sng">
                <a:solidFill>
                  <a:schemeClr val="hlink"/>
                </a:solidFill>
                <a:hlinkClick r:id="rId16"/>
              </a:rPr>
              <a:t>https://github.com/ssloxford/gsextract</a:t>
            </a:r>
            <a:r>
              <a:rPr lang="fr" sz="900">
                <a:solidFill>
                  <a:schemeClr val="lt2"/>
                </a:solidFill>
              </a:rPr>
              <a:t> </a:t>
            </a:r>
            <a:endParaRPr sz="900">
              <a:solidFill>
                <a:schemeClr val="lt2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Char char="-"/>
            </a:pPr>
            <a:r>
              <a:rPr lang="fr" sz="900" u="sng">
                <a:solidFill>
                  <a:schemeClr val="hlink"/>
                </a:solidFill>
                <a:hlinkClick r:id="rId17"/>
              </a:rPr>
              <a:t>https://github.com/jopohl/urh</a:t>
            </a:r>
            <a:r>
              <a:rPr lang="fr" sz="900">
                <a:solidFill>
                  <a:schemeClr val="lt2"/>
                </a:solidFill>
              </a:rPr>
              <a:t> </a:t>
            </a:r>
            <a:endParaRPr sz="9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Prédiction de passage</a:t>
            </a:r>
            <a:endParaRPr/>
          </a:p>
        </p:txBody>
      </p:sp>
      <p:pic>
        <p:nvPicPr>
          <p:cNvPr id="210" name="Google Shape;2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50" y="4249725"/>
            <a:ext cx="79258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678" y="1156013"/>
            <a:ext cx="1325325" cy="132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8"/>
          <p:cNvSpPr txBox="1"/>
          <p:nvPr/>
        </p:nvSpPr>
        <p:spPr>
          <a:xfrm>
            <a:off x="311700" y="2543888"/>
            <a:ext cx="1866600" cy="14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-"/>
            </a:pPr>
            <a:r>
              <a:rPr lang="fr" sz="10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SatNOGS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-"/>
            </a:pPr>
            <a:r>
              <a:rPr lang="fr" sz="10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OrtbitalFocus</a:t>
            </a:r>
            <a:endParaRPr sz="1000">
              <a:solidFill>
                <a:schemeClr val="lt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-"/>
            </a:pPr>
            <a:r>
              <a:rPr lang="fr" sz="10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n2yo</a:t>
            </a:r>
            <a:endParaRPr sz="1000">
              <a:solidFill>
                <a:schemeClr val="lt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-"/>
            </a:pPr>
            <a:r>
              <a:rPr lang="fr" sz="1000" u="sng">
                <a:solidFill>
                  <a:schemeClr val="accent5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SAT Passes</a:t>
            </a:r>
            <a:endParaRPr sz="1000">
              <a:solidFill>
                <a:schemeClr val="lt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-"/>
            </a:pPr>
            <a:r>
              <a:rPr lang="fr" sz="1000" u="sng">
                <a:solidFill>
                  <a:schemeClr val="accent5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AMSAT</a:t>
            </a:r>
            <a:endParaRPr sz="1000">
              <a:solidFill>
                <a:schemeClr val="lt2"/>
              </a:solidFill>
            </a:endParaRPr>
          </a:p>
        </p:txBody>
      </p:sp>
      <p:pic>
        <p:nvPicPr>
          <p:cNvPr id="213" name="Google Shape;213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53025" y="1156025"/>
            <a:ext cx="2478000" cy="239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83425" y="1170125"/>
            <a:ext cx="2678260" cy="239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</a:t>
            </a:r>
            <a:r>
              <a:rPr lang="fr"/>
              <a:t>étro-ingénierie de signal</a:t>
            </a:r>
            <a:endParaRPr/>
          </a:p>
        </p:txBody>
      </p:sp>
      <p:sp>
        <p:nvSpPr>
          <p:cNvPr id="220" name="Google Shape;220;p29"/>
          <p:cNvSpPr txBox="1"/>
          <p:nvPr>
            <p:ph idx="1" type="body"/>
          </p:nvPr>
        </p:nvSpPr>
        <p:spPr>
          <a:xfrm>
            <a:off x="2234950" y="400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https://www.youtube.com/watch?v=8kIxlMIGctc</a:t>
            </a:r>
            <a:r>
              <a:rPr lang="fr"/>
              <a:t>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u="sng">
                <a:solidFill>
                  <a:schemeClr val="hlink"/>
                </a:solidFill>
                <a:hlinkClick r:id="rId4"/>
              </a:rPr>
              <a:t>https://github.com/ssloxford/gsextract</a:t>
            </a:r>
            <a:r>
              <a:rPr lang="fr" sz="1600"/>
              <a:t>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u="sng">
                <a:solidFill>
                  <a:schemeClr val="hlink"/>
                </a:solidFill>
                <a:hlinkClick r:id="rId5"/>
              </a:rPr>
              <a:t>https://github.com/jopohl/urh</a:t>
            </a:r>
            <a:r>
              <a:rPr lang="fr" sz="1600"/>
              <a:t>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150" y="4249725"/>
            <a:ext cx="79258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34951" y="1913709"/>
            <a:ext cx="870821" cy="10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79424" y="1967398"/>
            <a:ext cx="778076" cy="9009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29"/>
          <p:cNvCxnSpPr>
            <a:stCxn id="222" idx="3"/>
            <a:endCxn id="223" idx="1"/>
          </p:cNvCxnSpPr>
          <p:nvPr/>
        </p:nvCxnSpPr>
        <p:spPr>
          <a:xfrm>
            <a:off x="3105772" y="2417859"/>
            <a:ext cx="1873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5" name="Google Shape;225;p29"/>
          <p:cNvSpPr txBox="1"/>
          <p:nvPr/>
        </p:nvSpPr>
        <p:spPr>
          <a:xfrm>
            <a:off x="5809188" y="1967388"/>
            <a:ext cx="1929600" cy="12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2"/>
                </a:solidFill>
              </a:rPr>
              <a:t>Reverse 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2"/>
                </a:solidFill>
              </a:rPr>
              <a:t>Engineering</a:t>
            </a:r>
            <a:endParaRPr sz="13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Attaquer un satellite, est-ce possible ? </a:t>
            </a:r>
            <a:endParaRPr/>
          </a:p>
        </p:txBody>
      </p:sp>
      <p:sp>
        <p:nvSpPr>
          <p:cNvPr id="231" name="Google Shape;23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Attaqueur configuration: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fr" u="sng">
                <a:solidFill>
                  <a:schemeClr val="hlink"/>
                </a:solidFill>
                <a:hlinkClick r:id="rId3"/>
              </a:rPr>
              <a:t>BlackSDR B200 mini</a:t>
            </a:r>
            <a:r>
              <a:rPr lang="fr"/>
              <a:t>: 500€ 					Antenne: DIY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fr" u="sng">
                <a:solidFill>
                  <a:schemeClr val="hlink"/>
                </a:solidFill>
                <a:hlinkClick r:id="rId4"/>
              </a:rPr>
              <a:t>RF Amplifier 50w</a:t>
            </a:r>
            <a:r>
              <a:rPr lang="fr"/>
              <a:t>: 220€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fr" u="sng">
                <a:solidFill>
                  <a:schemeClr val="hlink"/>
                </a:solidFill>
                <a:hlinkClick r:id="rId5"/>
              </a:rPr>
              <a:t>Monture Azimuthal</a:t>
            </a:r>
            <a:r>
              <a:rPr lang="fr"/>
              <a:t>: 150-500€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fr" u="sng">
                <a:solidFill>
                  <a:schemeClr val="hlink"/>
                </a:solidFill>
                <a:hlinkClick r:id="rId6"/>
              </a:rPr>
              <a:t>Laptop milieu de gamme</a:t>
            </a:r>
            <a:r>
              <a:rPr lang="fr"/>
              <a:t>: 750-1000€</a:t>
            </a:r>
            <a:endParaRPr/>
          </a:p>
        </p:txBody>
      </p:sp>
      <p:pic>
        <p:nvPicPr>
          <p:cNvPr id="232" name="Google Shape;232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74900" y="1364275"/>
            <a:ext cx="960450" cy="73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74900" y="2211750"/>
            <a:ext cx="960443" cy="73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74900" y="3059225"/>
            <a:ext cx="960450" cy="73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86325" y="3906700"/>
            <a:ext cx="960450" cy="73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0150" y="4249725"/>
            <a:ext cx="79258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Jamming - Brouillage </a:t>
            </a:r>
            <a:endParaRPr/>
          </a:p>
        </p:txBody>
      </p:sp>
      <p:pic>
        <p:nvPicPr>
          <p:cNvPr id="242" name="Google Shape;24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50" y="4249725"/>
            <a:ext cx="79258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1525" y="1511538"/>
            <a:ext cx="820837" cy="820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700000">
            <a:off x="5619432" y="1504882"/>
            <a:ext cx="852735" cy="8527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Google Shape;245;p31"/>
          <p:cNvCxnSpPr/>
          <p:nvPr/>
        </p:nvCxnSpPr>
        <p:spPr>
          <a:xfrm>
            <a:off x="2502334" y="1921950"/>
            <a:ext cx="2842500" cy="18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" name="Google Shape;246;p31"/>
          <p:cNvCxnSpPr/>
          <p:nvPr/>
        </p:nvCxnSpPr>
        <p:spPr>
          <a:xfrm rot="10800000">
            <a:off x="2502382" y="2012325"/>
            <a:ext cx="2693100" cy="2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7" name="Google Shape;24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338397">
            <a:off x="3346408" y="2877218"/>
            <a:ext cx="941524" cy="941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8" name="Google Shape;248;p31"/>
          <p:cNvCxnSpPr/>
          <p:nvPr/>
        </p:nvCxnSpPr>
        <p:spPr>
          <a:xfrm rot="10800000">
            <a:off x="2477850" y="2491250"/>
            <a:ext cx="778800" cy="530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" name="Google Shape;249;p31"/>
          <p:cNvCxnSpPr/>
          <p:nvPr/>
        </p:nvCxnSpPr>
        <p:spPr>
          <a:xfrm flipH="1" rot="10800000">
            <a:off x="4532450" y="2471150"/>
            <a:ext cx="819300" cy="604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whoami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fr"/>
              <a:t>Salim LARGO | @2ourc3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fr"/>
              <a:t>Security Engineer @ </a:t>
            </a:r>
            <a:r>
              <a:rPr b="1" lang="fr"/>
              <a:t>Nexova - RF Pentest team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fr"/>
              <a:t>Focus sur les techniques DAST/SAST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fr"/>
              <a:t>Github </a:t>
            </a:r>
            <a:r>
              <a:rPr b="1" lang="fr" u="sng">
                <a:solidFill>
                  <a:schemeClr val="hlink"/>
                </a:solidFill>
                <a:hlinkClick r:id="rId3"/>
              </a:rPr>
              <a:t>https://github.com/20urc3</a:t>
            </a:r>
            <a:r>
              <a:rPr b="1" lang="fr"/>
              <a:t> | Site </a:t>
            </a:r>
            <a:r>
              <a:rPr b="1" lang="fr" u="sng">
                <a:solidFill>
                  <a:schemeClr val="hlink"/>
                </a:solidFill>
                <a:hlinkClick r:id="rId4"/>
              </a:rPr>
              <a:t>https://bushido-sec.com/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150" y="4249725"/>
            <a:ext cx="79258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Eavesdropping - écoute</a:t>
            </a:r>
            <a:endParaRPr/>
          </a:p>
        </p:txBody>
      </p:sp>
      <p:pic>
        <p:nvPicPr>
          <p:cNvPr id="255" name="Google Shape;25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50" y="4249725"/>
            <a:ext cx="79258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1890616">
            <a:off x="3153377" y="2866356"/>
            <a:ext cx="791117" cy="77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1525" y="1511538"/>
            <a:ext cx="820837" cy="820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700000">
            <a:off x="5619432" y="1504882"/>
            <a:ext cx="852735" cy="8527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9" name="Google Shape;259;p32"/>
          <p:cNvCxnSpPr/>
          <p:nvPr/>
        </p:nvCxnSpPr>
        <p:spPr>
          <a:xfrm>
            <a:off x="2502334" y="1921950"/>
            <a:ext cx="2842500" cy="18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0" name="Google Shape;260;p32"/>
          <p:cNvCxnSpPr/>
          <p:nvPr/>
        </p:nvCxnSpPr>
        <p:spPr>
          <a:xfrm rot="10800000">
            <a:off x="2502382" y="2012325"/>
            <a:ext cx="2693100" cy="2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1" name="Google Shape;261;p32"/>
          <p:cNvCxnSpPr/>
          <p:nvPr/>
        </p:nvCxnSpPr>
        <p:spPr>
          <a:xfrm>
            <a:off x="3585675" y="2168875"/>
            <a:ext cx="0" cy="638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Link takeover - Prise de control </a:t>
            </a:r>
            <a:endParaRPr/>
          </a:p>
        </p:txBody>
      </p:sp>
      <p:pic>
        <p:nvPicPr>
          <p:cNvPr id="267" name="Google Shape;2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50" y="4249725"/>
            <a:ext cx="79258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63088"/>
            <a:ext cx="820837" cy="820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81501">
            <a:off x="562248" y="3047410"/>
            <a:ext cx="320204" cy="334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3"/>
          <p:cNvPicPr preferRelativeResize="0"/>
          <p:nvPr/>
        </p:nvPicPr>
        <p:blipFill rotWithShape="1">
          <a:blip r:embed="rId6">
            <a:alphaModFix/>
          </a:blip>
          <a:srcRect b="-12397" l="0" r="-12397" t="0"/>
          <a:stretch/>
        </p:blipFill>
        <p:spPr>
          <a:xfrm>
            <a:off x="163975" y="3180060"/>
            <a:ext cx="1022400" cy="107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700000">
            <a:off x="5579132" y="1247145"/>
            <a:ext cx="852735" cy="852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4089" y="3097791"/>
            <a:ext cx="301746" cy="31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44363" y="3234834"/>
            <a:ext cx="870821" cy="10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18587" y="3288510"/>
            <a:ext cx="778076" cy="9009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5" name="Google Shape;275;p33"/>
          <p:cNvCxnSpPr>
            <a:stCxn id="273" idx="3"/>
            <a:endCxn id="274" idx="1"/>
          </p:cNvCxnSpPr>
          <p:nvPr/>
        </p:nvCxnSpPr>
        <p:spPr>
          <a:xfrm>
            <a:off x="3215185" y="3738984"/>
            <a:ext cx="27033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" name="Google Shape;276;p33"/>
          <p:cNvCxnSpPr>
            <a:stCxn id="274" idx="0"/>
            <a:endCxn id="271" idx="3"/>
          </p:cNvCxnSpPr>
          <p:nvPr/>
        </p:nvCxnSpPr>
        <p:spPr>
          <a:xfrm rot="10800000">
            <a:off x="6307025" y="1975110"/>
            <a:ext cx="600" cy="1313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" name="Google Shape;277;p33"/>
          <p:cNvCxnSpPr>
            <a:stCxn id="270" idx="3"/>
            <a:endCxn id="273" idx="1"/>
          </p:cNvCxnSpPr>
          <p:nvPr/>
        </p:nvCxnSpPr>
        <p:spPr>
          <a:xfrm>
            <a:off x="1186375" y="3716467"/>
            <a:ext cx="1158000" cy="22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8" name="Google Shape;278;p33"/>
          <p:cNvCxnSpPr/>
          <p:nvPr/>
        </p:nvCxnSpPr>
        <p:spPr>
          <a:xfrm flipH="1">
            <a:off x="6479550" y="2014425"/>
            <a:ext cx="6900" cy="1306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9" name="Google Shape;279;p33"/>
          <p:cNvCxnSpPr>
            <a:stCxn id="268" idx="3"/>
          </p:cNvCxnSpPr>
          <p:nvPr/>
        </p:nvCxnSpPr>
        <p:spPr>
          <a:xfrm>
            <a:off x="1132537" y="1673506"/>
            <a:ext cx="4212300" cy="18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0" name="Google Shape;280;p33"/>
          <p:cNvCxnSpPr/>
          <p:nvPr/>
        </p:nvCxnSpPr>
        <p:spPr>
          <a:xfrm rot="10800000">
            <a:off x="1132450" y="1763875"/>
            <a:ext cx="3990900" cy="2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1" name="Google Shape;281;p33"/>
          <p:cNvCxnSpPr/>
          <p:nvPr/>
        </p:nvCxnSpPr>
        <p:spPr>
          <a:xfrm flipH="1">
            <a:off x="510425" y="2108425"/>
            <a:ext cx="6600" cy="879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2" name="Google Shape;282;p33"/>
          <p:cNvSpPr txBox="1"/>
          <p:nvPr/>
        </p:nvSpPr>
        <p:spPr>
          <a:xfrm>
            <a:off x="6748350" y="3288500"/>
            <a:ext cx="1929600" cy="12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2"/>
                </a:solidFill>
              </a:rPr>
              <a:t>Reverse 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2"/>
                </a:solidFill>
              </a:rPr>
              <a:t>Engineering</a:t>
            </a:r>
            <a:endParaRPr sz="13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Audit des de logiciels Satellites.</a:t>
            </a:r>
            <a:endParaRPr/>
          </a:p>
        </p:txBody>
      </p:sp>
      <p:sp>
        <p:nvSpPr>
          <p:cNvPr id="288" name="Google Shape;288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Workflow</a:t>
            </a:r>
            <a:r>
              <a:rPr lang="fr"/>
              <a:t>:</a:t>
            </a:r>
            <a:endParaRPr/>
          </a:p>
        </p:txBody>
      </p:sp>
      <p:pic>
        <p:nvPicPr>
          <p:cNvPr id="289" name="Google Shape;2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5200" y="1334303"/>
            <a:ext cx="5640375" cy="33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50" y="4249725"/>
            <a:ext cx="79258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Audit des protocols réseaux SAT.</a:t>
            </a:r>
            <a:endParaRPr/>
          </a:p>
        </p:txBody>
      </p:sp>
      <p:sp>
        <p:nvSpPr>
          <p:cNvPr id="296" name="Google Shape;296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fr" sz="1200"/>
              <a:t>ESA Open Source Software: </a:t>
            </a:r>
            <a:r>
              <a:rPr lang="fr" sz="1200" u="sng">
                <a:solidFill>
                  <a:schemeClr val="hlink"/>
                </a:solidFill>
                <a:hlinkClick r:id="rId3"/>
              </a:rPr>
              <a:t>https://www.esa.int/Enabling_Support/Space_Engineering_Technology/Radio_Frequency_Systems/Open_Source_Software_Resources_for_Space_Downstream_Applications%20#Table3</a:t>
            </a:r>
            <a:r>
              <a:rPr lang="fr" sz="1200"/>
              <a:t>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fr" sz="1200"/>
              <a:t>Nasa core Flight System: </a:t>
            </a:r>
            <a:r>
              <a:rPr lang="fr" sz="1200" u="sng">
                <a:solidFill>
                  <a:schemeClr val="hlink"/>
                </a:solidFill>
                <a:hlinkClick r:id="rId4"/>
              </a:rPr>
              <a:t>https://cfs.gsfc.nasa.gov/</a:t>
            </a:r>
            <a:r>
              <a:rPr lang="fr" sz="1200"/>
              <a:t>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fr" sz="1200"/>
              <a:t>Cubesat: </a:t>
            </a:r>
            <a:r>
              <a:rPr lang="fr" sz="1200" u="sng">
                <a:solidFill>
                  <a:schemeClr val="hlink"/>
                </a:solidFill>
                <a:hlinkClick r:id="rId5"/>
              </a:rPr>
              <a:t>https://en.wikipedia.org/wiki/Cubesat_Space_Protocol</a:t>
            </a:r>
            <a:r>
              <a:rPr lang="fr" sz="1200"/>
              <a:t>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fr" sz="1200"/>
              <a:t>LibCSP: </a:t>
            </a:r>
            <a:r>
              <a:rPr lang="fr" sz="1200" u="sng">
                <a:solidFill>
                  <a:schemeClr val="hlink"/>
                </a:solidFill>
                <a:hlinkClick r:id="rId6"/>
              </a:rPr>
              <a:t>https://github.com/libcsp/libcsp/tree/develop/doc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0150" y="4249725"/>
            <a:ext cx="79258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 aux techniques de DAST/SAST.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617" y="1151340"/>
            <a:ext cx="5524776" cy="28408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6"/>
          <p:cNvSpPr txBox="1"/>
          <p:nvPr/>
        </p:nvSpPr>
        <p:spPr>
          <a:xfrm>
            <a:off x="1479600" y="4249725"/>
            <a:ext cx="73527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2"/>
                </a:solidFill>
              </a:rPr>
              <a:t>script d’installation: </a:t>
            </a:r>
            <a:r>
              <a:rPr lang="fr" sz="1800" u="sng">
                <a:solidFill>
                  <a:schemeClr val="hlink"/>
                </a:solidFill>
                <a:hlinkClick r:id="rId4"/>
              </a:rPr>
              <a:t>https://github.com/20urc3/Talks/blob/main/leHack/sdast.sh</a:t>
            </a:r>
            <a:r>
              <a:rPr lang="fr" sz="1800">
                <a:solidFill>
                  <a:schemeClr val="lt2"/>
                </a:solidFill>
              </a:rPr>
              <a:t> 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305" name="Google Shape;30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150" y="4249725"/>
            <a:ext cx="79258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Appliquer les SAST</a:t>
            </a:r>
            <a:endParaRPr/>
          </a:p>
        </p:txBody>
      </p:sp>
      <p:pic>
        <p:nvPicPr>
          <p:cNvPr id="311" name="Google Shape;31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50" y="4249725"/>
            <a:ext cx="79258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1663" y="1861650"/>
            <a:ext cx="1470100" cy="147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2138" y="2035325"/>
            <a:ext cx="1135100" cy="11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24688" y="2193387"/>
            <a:ext cx="1470100" cy="939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12238" y="1811750"/>
            <a:ext cx="1470100" cy="147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Recherche de vulnérabilité: Résultats SAST</a:t>
            </a:r>
            <a:endParaRPr/>
          </a:p>
        </p:txBody>
      </p:sp>
      <p:pic>
        <p:nvPicPr>
          <p:cNvPr id="321" name="Google Shape;32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51088"/>
            <a:ext cx="1894201" cy="184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3200" y="1651100"/>
            <a:ext cx="1894200" cy="18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4700" y="1651097"/>
            <a:ext cx="3992499" cy="47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150" y="4249725"/>
            <a:ext cx="79258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50675" y="2288425"/>
            <a:ext cx="3600551" cy="35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Recherche de vulnérabilité: DAST / Fuzzing</a:t>
            </a:r>
            <a:endParaRPr/>
          </a:p>
        </p:txBody>
      </p:sp>
      <p:pic>
        <p:nvPicPr>
          <p:cNvPr id="331" name="Google Shape;33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50" y="4249725"/>
            <a:ext cx="79258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8250" y="1928012"/>
            <a:ext cx="1287475" cy="12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4200" y="1384819"/>
            <a:ext cx="1830675" cy="18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5550" y="1928000"/>
            <a:ext cx="1255226" cy="1255226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9"/>
          <p:cNvSpPr txBox="1"/>
          <p:nvPr/>
        </p:nvSpPr>
        <p:spPr>
          <a:xfrm>
            <a:off x="3272850" y="3933625"/>
            <a:ext cx="259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u="sng">
                <a:solidFill>
                  <a:schemeClr val="hlink"/>
                </a:solidFill>
                <a:hlinkClick r:id="rId7"/>
              </a:rPr>
              <a:t>Introduction au fuzzing</a:t>
            </a:r>
            <a:endParaRPr sz="1800">
              <a:solidFill>
                <a:schemeClr val="lt2"/>
              </a:solidFill>
            </a:endParaRPr>
          </a:p>
        </p:txBody>
      </p:sp>
      <p:cxnSp>
        <p:nvCxnSpPr>
          <p:cNvPr id="336" name="Google Shape;336;p39"/>
          <p:cNvCxnSpPr/>
          <p:nvPr/>
        </p:nvCxnSpPr>
        <p:spPr>
          <a:xfrm flipH="1" rot="10800000">
            <a:off x="2700200" y="2567425"/>
            <a:ext cx="752400" cy="63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7" name="Google Shape;337;p39"/>
          <p:cNvCxnSpPr/>
          <p:nvPr/>
        </p:nvCxnSpPr>
        <p:spPr>
          <a:xfrm flipH="1" rot="10800000">
            <a:off x="5561800" y="2552463"/>
            <a:ext cx="752400" cy="63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Comment s’applique le fuzzing à libcsp/ZeroMQ</a:t>
            </a:r>
            <a:endParaRPr/>
          </a:p>
        </p:txBody>
      </p:sp>
      <p:pic>
        <p:nvPicPr>
          <p:cNvPr id="343" name="Google Shape;34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50" y="4249725"/>
            <a:ext cx="79258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4276" y="2018575"/>
            <a:ext cx="1196925" cy="119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2975" y="1928012"/>
            <a:ext cx="1287475" cy="12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1928025"/>
            <a:ext cx="1287475" cy="12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4825" y="1973303"/>
            <a:ext cx="1287475" cy="128746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0"/>
          <p:cNvSpPr txBox="1"/>
          <p:nvPr/>
        </p:nvSpPr>
        <p:spPr>
          <a:xfrm>
            <a:off x="3000700" y="4249725"/>
            <a:ext cx="33705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u="sng">
                <a:solidFill>
                  <a:schemeClr val="hlink"/>
                </a:solidFill>
                <a:hlinkClick r:id="rId8"/>
              </a:rPr>
              <a:t>Le fuzzing de protocol réseau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Comment s’applique le fuzzing à libcsp/ZeroMQ</a:t>
            </a:r>
            <a:endParaRPr/>
          </a:p>
        </p:txBody>
      </p:sp>
      <p:pic>
        <p:nvPicPr>
          <p:cNvPr id="354" name="Google Shape;35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50" y="4249725"/>
            <a:ext cx="79258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416" y="1754850"/>
            <a:ext cx="989100" cy="9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1"/>
          <p:cNvSpPr txBox="1"/>
          <p:nvPr/>
        </p:nvSpPr>
        <p:spPr>
          <a:xfrm>
            <a:off x="556563" y="2712750"/>
            <a:ext cx="15243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2"/>
                </a:solidFill>
              </a:rPr>
              <a:t>Spécifier une 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2"/>
                </a:solidFill>
              </a:rPr>
              <a:t>grammaire 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357" name="Google Shape;35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6450" y="1815300"/>
            <a:ext cx="989100" cy="9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1"/>
          <p:cNvSpPr txBox="1"/>
          <p:nvPr/>
        </p:nvSpPr>
        <p:spPr>
          <a:xfrm>
            <a:off x="3567150" y="2773200"/>
            <a:ext cx="15243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2"/>
                </a:solidFill>
              </a:rPr>
              <a:t>de-sock le programme cible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359" name="Google Shape;359;p41"/>
          <p:cNvSpPr txBox="1"/>
          <p:nvPr/>
        </p:nvSpPr>
        <p:spPr>
          <a:xfrm>
            <a:off x="3017550" y="4249725"/>
            <a:ext cx="31089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u="sng">
                <a:solidFill>
                  <a:schemeClr val="hlink"/>
                </a:solidFill>
                <a:hlinkClick r:id="rId6"/>
              </a:rPr>
              <a:t>AFL-Grammar</a:t>
            </a:r>
            <a:r>
              <a:rPr lang="fr" sz="1800">
                <a:solidFill>
                  <a:schemeClr val="lt2"/>
                </a:solidFill>
              </a:rPr>
              <a:t> | </a:t>
            </a:r>
            <a:r>
              <a:rPr lang="fr" sz="1800" u="sng">
                <a:solidFill>
                  <a:schemeClr val="hlink"/>
                </a:solidFill>
                <a:hlinkClick r:id="rId7"/>
              </a:rPr>
              <a:t>Preeny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360" name="Google Shape;360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77738" y="1754850"/>
            <a:ext cx="989100" cy="9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1"/>
          <p:cNvSpPr txBox="1"/>
          <p:nvPr/>
        </p:nvSpPr>
        <p:spPr>
          <a:xfrm>
            <a:off x="5814238" y="2743950"/>
            <a:ext cx="2773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2"/>
                </a:solidFill>
              </a:rPr>
              <a:t>Configurer AFL++ avec votre grammar-mutator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Avertissement légal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0438" y="1065775"/>
            <a:ext cx="6023126" cy="33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Créer votre custom-grammar mutator</a:t>
            </a:r>
            <a:endParaRPr/>
          </a:p>
        </p:txBody>
      </p:sp>
      <p:pic>
        <p:nvPicPr>
          <p:cNvPr id="367" name="Google Shape;36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50" y="4249725"/>
            <a:ext cx="792580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2"/>
          <p:cNvSpPr txBox="1"/>
          <p:nvPr/>
        </p:nvSpPr>
        <p:spPr>
          <a:xfrm>
            <a:off x="3017550" y="4249725"/>
            <a:ext cx="37911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u="sng">
                <a:solidFill>
                  <a:schemeClr val="hlink"/>
                </a:solidFill>
                <a:hlinkClick r:id="rId4"/>
              </a:rPr>
              <a:t>ZMQ-Mutator</a:t>
            </a:r>
            <a:r>
              <a:rPr lang="fr" sz="1800">
                <a:solidFill>
                  <a:schemeClr val="lt2"/>
                </a:solidFill>
              </a:rPr>
              <a:t> | </a:t>
            </a:r>
            <a:r>
              <a:rPr lang="fr" sz="1800" u="sng">
                <a:solidFill>
                  <a:schemeClr val="hlink"/>
                </a:solidFill>
                <a:hlinkClick r:id="rId5"/>
              </a:rPr>
              <a:t>ZMQ-Grammar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369" name="Google Shape;36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700" y="1524250"/>
            <a:ext cx="1236850" cy="12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2"/>
          <p:cNvSpPr txBox="1"/>
          <p:nvPr/>
        </p:nvSpPr>
        <p:spPr>
          <a:xfrm>
            <a:off x="255150" y="2840375"/>
            <a:ext cx="16719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2"/>
                </a:solidFill>
              </a:rPr>
              <a:t>ZeroMQ RFC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371" name="Google Shape;371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01625" y="1551125"/>
            <a:ext cx="1236850" cy="12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2"/>
          <p:cNvSpPr txBox="1"/>
          <p:nvPr/>
        </p:nvSpPr>
        <p:spPr>
          <a:xfrm>
            <a:off x="3383400" y="2867250"/>
            <a:ext cx="2377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2"/>
                </a:solidFill>
              </a:rPr>
              <a:t>Custom grammar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373" name="Google Shape;373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75550" y="1603525"/>
            <a:ext cx="1236850" cy="12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2"/>
          <p:cNvSpPr txBox="1"/>
          <p:nvPr/>
        </p:nvSpPr>
        <p:spPr>
          <a:xfrm>
            <a:off x="6555900" y="2901275"/>
            <a:ext cx="22764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2"/>
                </a:solidFill>
              </a:rPr>
              <a:t>Créer votre mutator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Recherche de vulnérabilité: Résultats DAST</a:t>
            </a:r>
            <a:endParaRPr/>
          </a:p>
        </p:txBody>
      </p:sp>
      <p:pic>
        <p:nvPicPr>
          <p:cNvPr id="380" name="Google Shape;38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338" y="1238888"/>
            <a:ext cx="4815324" cy="266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50" y="4249725"/>
            <a:ext cx="79258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Recherche de vulnérabilité</a:t>
            </a:r>
            <a:endParaRPr/>
          </a:p>
        </p:txBody>
      </p:sp>
      <p:pic>
        <p:nvPicPr>
          <p:cNvPr id="387" name="Google Shape;38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3672" y="1443150"/>
            <a:ext cx="3704251" cy="272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50" y="4249725"/>
            <a:ext cx="79258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Recherche de vulnérabilité: Bug triage</a:t>
            </a:r>
            <a:endParaRPr/>
          </a:p>
        </p:txBody>
      </p:sp>
      <p:sp>
        <p:nvSpPr>
          <p:cNvPr id="394" name="Google Shape;394;p45"/>
          <p:cNvSpPr txBox="1"/>
          <p:nvPr/>
        </p:nvSpPr>
        <p:spPr>
          <a:xfrm>
            <a:off x="4047150" y="1694400"/>
            <a:ext cx="10497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200">
                <a:solidFill>
                  <a:schemeClr val="lt2"/>
                </a:solidFill>
              </a:rPr>
              <a:t>?</a:t>
            </a:r>
            <a:endParaRPr sz="11000">
              <a:solidFill>
                <a:schemeClr val="lt2"/>
              </a:solidFill>
            </a:endParaRPr>
          </a:p>
        </p:txBody>
      </p:sp>
      <p:pic>
        <p:nvPicPr>
          <p:cNvPr id="395" name="Google Shape;39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50" y="4249725"/>
            <a:ext cx="79258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RCA - </a:t>
            </a:r>
            <a:r>
              <a:rPr lang="fr"/>
              <a:t>Analyse de vulnérabilité</a:t>
            </a:r>
            <a:endParaRPr/>
          </a:p>
        </p:txBody>
      </p:sp>
      <p:sp>
        <p:nvSpPr>
          <p:cNvPr id="401" name="Google Shape;401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CVE in libcsp: </a:t>
            </a:r>
            <a:r>
              <a:rPr lang="fr" sz="12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https://www.cvedetails.com/cve/CVE-2016-8598/</a:t>
            </a:r>
            <a:r>
              <a:rPr lang="fr" sz="1200"/>
              <a:t> 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/>
              <a:t>Buffer overflow in the zmq interface in csp_if_zmqhub.c in the libcsp library v1.4 and earlier allows hostile computers connected via a zmq interface to execute arbitrary code via a long packet.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402" name="Google Shape;40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50" y="4249725"/>
            <a:ext cx="79258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RCA - Analyse de vulnérabilité</a:t>
            </a:r>
            <a:endParaRPr/>
          </a:p>
        </p:txBody>
      </p:sp>
      <p:pic>
        <p:nvPicPr>
          <p:cNvPr id="408" name="Google Shape;40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50" y="4249725"/>
            <a:ext cx="79258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22750" y="1105550"/>
            <a:ext cx="3545700" cy="383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RCA - Analyse de vulnérabilité</a:t>
            </a:r>
            <a:endParaRPr/>
          </a:p>
        </p:txBody>
      </p:sp>
      <p:pic>
        <p:nvPicPr>
          <p:cNvPr id="415" name="Google Shape;41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50" y="4249725"/>
            <a:ext cx="79258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2913" y="1074235"/>
            <a:ext cx="6298175" cy="299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RCA - Analyse de vulnérabilité</a:t>
            </a:r>
            <a:endParaRPr/>
          </a:p>
        </p:txBody>
      </p:sp>
      <p:pic>
        <p:nvPicPr>
          <p:cNvPr id="422" name="Google Shape;42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50" y="4249725"/>
            <a:ext cx="79258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850" y="2128175"/>
            <a:ext cx="887150" cy="88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5300" y="2149025"/>
            <a:ext cx="854150" cy="854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5" name="Google Shape;425;p49"/>
          <p:cNvCxnSpPr>
            <a:endCxn id="424" idx="1"/>
          </p:cNvCxnSpPr>
          <p:nvPr/>
        </p:nvCxnSpPr>
        <p:spPr>
          <a:xfrm flipH="1" rot="10800000">
            <a:off x="1270200" y="2576100"/>
            <a:ext cx="875100" cy="8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6" name="Google Shape;426;p49"/>
          <p:cNvSpPr txBox="1"/>
          <p:nvPr/>
        </p:nvSpPr>
        <p:spPr>
          <a:xfrm>
            <a:off x="120150" y="2900475"/>
            <a:ext cx="12903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2"/>
                </a:solidFill>
              </a:rPr>
              <a:t>Subscriber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427" name="Google Shape;427;p49"/>
          <p:cNvSpPr txBox="1"/>
          <p:nvPr/>
        </p:nvSpPr>
        <p:spPr>
          <a:xfrm>
            <a:off x="2040100" y="2900475"/>
            <a:ext cx="14388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2"/>
                </a:solidFill>
              </a:rPr>
              <a:t>message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428" name="Google Shape;42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8900" y="1017725"/>
            <a:ext cx="5360301" cy="3626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RCA - Analyse de vulnérabilité</a:t>
            </a:r>
            <a:endParaRPr/>
          </a:p>
        </p:txBody>
      </p:sp>
      <p:pic>
        <p:nvPicPr>
          <p:cNvPr id="434" name="Google Shape;43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50" y="4249725"/>
            <a:ext cx="79258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850" y="2128175"/>
            <a:ext cx="887150" cy="88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5300" y="2149025"/>
            <a:ext cx="854150" cy="854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7" name="Google Shape;437;p50"/>
          <p:cNvCxnSpPr>
            <a:endCxn id="436" idx="1"/>
          </p:cNvCxnSpPr>
          <p:nvPr/>
        </p:nvCxnSpPr>
        <p:spPr>
          <a:xfrm flipH="1" rot="10800000">
            <a:off x="1270200" y="2576100"/>
            <a:ext cx="875100" cy="8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8" name="Google Shape;438;p50"/>
          <p:cNvSpPr txBox="1"/>
          <p:nvPr/>
        </p:nvSpPr>
        <p:spPr>
          <a:xfrm>
            <a:off x="120150" y="2900475"/>
            <a:ext cx="12903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2"/>
                </a:solidFill>
              </a:rPr>
              <a:t>Subscriber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439" name="Google Shape;439;p50"/>
          <p:cNvSpPr txBox="1"/>
          <p:nvPr/>
        </p:nvSpPr>
        <p:spPr>
          <a:xfrm>
            <a:off x="2040100" y="2900475"/>
            <a:ext cx="14388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2"/>
                </a:solidFill>
              </a:rPr>
              <a:t>message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440" name="Google Shape;44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8900" y="1017725"/>
            <a:ext cx="5360301" cy="3626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RCA - Analyse de vulnérabilité</a:t>
            </a:r>
            <a:endParaRPr/>
          </a:p>
        </p:txBody>
      </p:sp>
      <p:pic>
        <p:nvPicPr>
          <p:cNvPr id="446" name="Google Shape;44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50" y="4249725"/>
            <a:ext cx="79258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850" y="2128175"/>
            <a:ext cx="887150" cy="88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5300" y="2149025"/>
            <a:ext cx="854150" cy="854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9" name="Google Shape;449;p51"/>
          <p:cNvCxnSpPr>
            <a:endCxn id="448" idx="1"/>
          </p:cNvCxnSpPr>
          <p:nvPr/>
        </p:nvCxnSpPr>
        <p:spPr>
          <a:xfrm flipH="1" rot="10800000">
            <a:off x="1270200" y="2576100"/>
            <a:ext cx="875100" cy="8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0" name="Google Shape;450;p51"/>
          <p:cNvSpPr txBox="1"/>
          <p:nvPr/>
        </p:nvSpPr>
        <p:spPr>
          <a:xfrm>
            <a:off x="120150" y="2900475"/>
            <a:ext cx="12903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2"/>
                </a:solidFill>
              </a:rPr>
              <a:t>Subscriber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451" name="Google Shape;451;p51"/>
          <p:cNvSpPr txBox="1"/>
          <p:nvPr/>
        </p:nvSpPr>
        <p:spPr>
          <a:xfrm>
            <a:off x="2040100" y="2900475"/>
            <a:ext cx="14388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2"/>
                </a:solidFill>
              </a:rPr>
              <a:t>message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452" name="Google Shape;452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8900" y="1017713"/>
            <a:ext cx="5360301" cy="3626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1"/>
          <p:cNvPicPr preferRelativeResize="0"/>
          <p:nvPr/>
        </p:nvPicPr>
        <p:blipFill rotWithShape="1">
          <a:blip r:embed="rId7">
            <a:alphaModFix/>
          </a:blip>
          <a:srcRect b="-14083" l="-3729" r="-42512" t="-32158"/>
          <a:stretch/>
        </p:blipFill>
        <p:spPr>
          <a:xfrm rot="-889604">
            <a:off x="6890150" y="2184163"/>
            <a:ext cx="792574" cy="79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</a:t>
            </a:r>
            <a:r>
              <a:rPr lang="fr"/>
              <a:t>yberattaques.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50" y="4249725"/>
            <a:ext cx="79258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1" y="1119438"/>
            <a:ext cx="2574275" cy="290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4863" y="1119450"/>
            <a:ext cx="2574275" cy="290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8025" y="1119450"/>
            <a:ext cx="2574274" cy="290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Techniques d'exploitation</a:t>
            </a:r>
            <a:endParaRPr/>
          </a:p>
        </p:txBody>
      </p:sp>
      <p:pic>
        <p:nvPicPr>
          <p:cNvPr id="459" name="Google Shape;45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50" y="4249725"/>
            <a:ext cx="792580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2"/>
          <p:cNvSpPr txBox="1"/>
          <p:nvPr/>
        </p:nvSpPr>
        <p:spPr>
          <a:xfrm>
            <a:off x="2529450" y="4568875"/>
            <a:ext cx="40851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u="sng">
                <a:solidFill>
                  <a:schemeClr val="hlink"/>
                </a:solidFill>
                <a:hlinkClick r:id="rId4"/>
              </a:rPr>
              <a:t>Smashing the stack for fun and profit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461" name="Google Shape;461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2629" y="1170125"/>
            <a:ext cx="4798724" cy="32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Techniques d'exploitation</a:t>
            </a:r>
            <a:endParaRPr/>
          </a:p>
        </p:txBody>
      </p:sp>
      <p:pic>
        <p:nvPicPr>
          <p:cNvPr id="467" name="Google Shape;46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50" y="4249725"/>
            <a:ext cx="792580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53"/>
          <p:cNvSpPr txBox="1"/>
          <p:nvPr/>
        </p:nvSpPr>
        <p:spPr>
          <a:xfrm>
            <a:off x="2529450" y="4568875"/>
            <a:ext cx="40851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u="sng">
                <a:solidFill>
                  <a:schemeClr val="hlink"/>
                </a:solidFill>
                <a:hlinkClick r:id="rId4"/>
              </a:rPr>
              <a:t>Smashing the stack for fun and profit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469" name="Google Shape;469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4154" y="1170125"/>
            <a:ext cx="5055705" cy="32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Exploit mitigations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5" name="Google Shape;47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50" y="4249725"/>
            <a:ext cx="792580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54"/>
          <p:cNvSpPr txBox="1"/>
          <p:nvPr/>
        </p:nvSpPr>
        <p:spPr>
          <a:xfrm>
            <a:off x="1442825" y="4249725"/>
            <a:ext cx="248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2"/>
                </a:solidFill>
              </a:rPr>
              <a:t>Comprendre les mitigations:</a:t>
            </a:r>
            <a:endParaRPr sz="1300">
              <a:solidFill>
                <a:schemeClr val="lt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Char char="-"/>
            </a:pPr>
            <a:r>
              <a:rPr lang="fr" sz="1300" u="sng">
                <a:solidFill>
                  <a:schemeClr val="hlink"/>
                </a:solidFill>
                <a:hlinkClick r:id="rId4"/>
              </a:rPr>
              <a:t>NCCGroup liste</a:t>
            </a:r>
            <a:endParaRPr sz="1300">
              <a:solidFill>
                <a:schemeClr val="lt2"/>
              </a:solidFill>
            </a:endParaRPr>
          </a:p>
        </p:txBody>
      </p:sp>
      <p:sp>
        <p:nvSpPr>
          <p:cNvPr id="477" name="Google Shape;477;p54"/>
          <p:cNvSpPr txBox="1"/>
          <p:nvPr/>
        </p:nvSpPr>
        <p:spPr>
          <a:xfrm>
            <a:off x="5035225" y="4249725"/>
            <a:ext cx="29688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2"/>
                </a:solidFill>
              </a:rPr>
              <a:t>Comprendre les </a:t>
            </a:r>
            <a:r>
              <a:rPr lang="fr" sz="1300">
                <a:solidFill>
                  <a:schemeClr val="lt2"/>
                </a:solidFill>
              </a:rPr>
              <a:t>mitigations</a:t>
            </a:r>
            <a:r>
              <a:rPr lang="fr" sz="1300">
                <a:solidFill>
                  <a:schemeClr val="lt2"/>
                </a:solidFill>
              </a:rPr>
              <a:t> bypass:</a:t>
            </a:r>
            <a:endParaRPr sz="1300">
              <a:solidFill>
                <a:schemeClr val="lt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Char char="-"/>
            </a:pPr>
            <a:r>
              <a:rPr lang="fr" sz="1300" u="sng">
                <a:solidFill>
                  <a:schemeClr val="hlink"/>
                </a:solidFill>
                <a:hlinkClick r:id="rId5"/>
              </a:rPr>
              <a:t>pwn.college</a:t>
            </a:r>
            <a:endParaRPr sz="1300">
              <a:solidFill>
                <a:schemeClr val="lt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Char char="-"/>
            </a:pPr>
            <a:r>
              <a:rPr lang="fr" sz="1300" u="sng">
                <a:solidFill>
                  <a:schemeClr val="hlink"/>
                </a:solidFill>
                <a:hlinkClick r:id="rId6"/>
              </a:rPr>
              <a:t>OffByOne</a:t>
            </a:r>
            <a:endParaRPr sz="1300">
              <a:solidFill>
                <a:schemeClr val="lt2"/>
              </a:solidFill>
            </a:endParaRPr>
          </a:p>
        </p:txBody>
      </p:sp>
      <p:pic>
        <p:nvPicPr>
          <p:cNvPr id="478" name="Google Shape;478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5700" y="1530375"/>
            <a:ext cx="1290426" cy="1290426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4"/>
          <p:cNvSpPr txBox="1"/>
          <p:nvPr/>
        </p:nvSpPr>
        <p:spPr>
          <a:xfrm>
            <a:off x="311700" y="2760425"/>
            <a:ext cx="1524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2"/>
                </a:solidFill>
              </a:rPr>
              <a:t>Sandboxing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480" name="Google Shape;480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95050" y="1670350"/>
            <a:ext cx="1244325" cy="124432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4"/>
          <p:cNvSpPr txBox="1"/>
          <p:nvPr/>
        </p:nvSpPr>
        <p:spPr>
          <a:xfrm>
            <a:off x="2563525" y="2781900"/>
            <a:ext cx="15243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2"/>
                </a:solidFill>
              </a:rPr>
              <a:t>ASLR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482" name="Google Shape;482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35225" y="1530363"/>
            <a:ext cx="1524300" cy="15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4"/>
          <p:cNvSpPr txBox="1"/>
          <p:nvPr/>
        </p:nvSpPr>
        <p:spPr>
          <a:xfrm>
            <a:off x="5373750" y="2803475"/>
            <a:ext cx="7242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2"/>
                </a:solidFill>
              </a:rPr>
              <a:t>CFI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484" name="Google Shape;484;p5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83875" y="1734750"/>
            <a:ext cx="1193450" cy="119345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54"/>
          <p:cNvSpPr txBox="1"/>
          <p:nvPr/>
        </p:nvSpPr>
        <p:spPr>
          <a:xfrm>
            <a:off x="7308000" y="2834225"/>
            <a:ext cx="1524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2"/>
                </a:solidFill>
              </a:rPr>
              <a:t>Stack canary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</a:t>
            </a:r>
            <a:r>
              <a:rPr lang="fr"/>
              <a:t>cénario d’attaque</a:t>
            </a:r>
            <a:endParaRPr/>
          </a:p>
        </p:txBody>
      </p:sp>
      <p:pic>
        <p:nvPicPr>
          <p:cNvPr id="491" name="Google Shape;49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50" y="4249725"/>
            <a:ext cx="79258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187125"/>
            <a:ext cx="926450" cy="926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3" name="Google Shape;493;p55"/>
          <p:cNvCxnSpPr/>
          <p:nvPr/>
        </p:nvCxnSpPr>
        <p:spPr>
          <a:xfrm flipH="1" rot="10800000">
            <a:off x="1102225" y="2188025"/>
            <a:ext cx="1907700" cy="1008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94" name="Google Shape;494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45946">
            <a:off x="1975022" y="3152873"/>
            <a:ext cx="423505" cy="42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55"/>
          <p:cNvPicPr preferRelativeResize="0"/>
          <p:nvPr/>
        </p:nvPicPr>
        <p:blipFill rotWithShape="1">
          <a:blip r:embed="rId6">
            <a:alphaModFix/>
          </a:blip>
          <a:srcRect b="-12397" l="0" r="-12397" t="0"/>
          <a:stretch/>
        </p:blipFill>
        <p:spPr>
          <a:xfrm>
            <a:off x="1509075" y="3338350"/>
            <a:ext cx="1355400" cy="13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700000">
            <a:off x="4145632" y="1480382"/>
            <a:ext cx="852735" cy="8527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7" name="Google Shape;497;p55"/>
          <p:cNvCxnSpPr/>
          <p:nvPr/>
        </p:nvCxnSpPr>
        <p:spPr>
          <a:xfrm flipH="1">
            <a:off x="1037100" y="2156375"/>
            <a:ext cx="1852800" cy="999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8" name="Google Shape;498;p55"/>
          <p:cNvCxnSpPr/>
          <p:nvPr/>
        </p:nvCxnSpPr>
        <p:spPr>
          <a:xfrm flipH="1" rot="10800000">
            <a:off x="2448951" y="2402751"/>
            <a:ext cx="1259100" cy="709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9" name="Google Shape;499;p55"/>
          <p:cNvCxnSpPr/>
          <p:nvPr/>
        </p:nvCxnSpPr>
        <p:spPr>
          <a:xfrm flipH="1">
            <a:off x="2406020" y="2380301"/>
            <a:ext cx="1222800" cy="703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00" name="Google Shape;500;p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66000" y="3216975"/>
            <a:ext cx="400026" cy="40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55"/>
          <p:cNvPicPr preferRelativeResize="0"/>
          <p:nvPr/>
        </p:nvPicPr>
        <p:blipFill rotWithShape="1">
          <a:blip r:embed="rId9">
            <a:alphaModFix/>
          </a:blip>
          <a:srcRect b="0" l="-12600" r="12600" t="0"/>
          <a:stretch/>
        </p:blipFill>
        <p:spPr>
          <a:xfrm>
            <a:off x="5466525" y="1777825"/>
            <a:ext cx="602476" cy="60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5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15784" y="1625912"/>
            <a:ext cx="923910" cy="90366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5"/>
          <p:cNvSpPr txBox="1"/>
          <p:nvPr/>
        </p:nvSpPr>
        <p:spPr>
          <a:xfrm rot="-2662294">
            <a:off x="6607685" y="1633721"/>
            <a:ext cx="1141127" cy="5460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2"/>
                </a:solidFill>
              </a:rPr>
              <a:t>SAST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2"/>
                </a:solidFill>
              </a:rPr>
              <a:t>DAST</a:t>
            </a:r>
            <a:endParaRPr sz="1800">
              <a:solidFill>
                <a:schemeClr val="lt2"/>
              </a:solidFill>
            </a:endParaRPr>
          </a:p>
        </p:txBody>
      </p:sp>
      <p:cxnSp>
        <p:nvCxnSpPr>
          <p:cNvPr id="504" name="Google Shape;504;p55"/>
          <p:cNvCxnSpPr/>
          <p:nvPr/>
        </p:nvCxnSpPr>
        <p:spPr>
          <a:xfrm flipH="1">
            <a:off x="6786735" y="1805818"/>
            <a:ext cx="619500" cy="574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05" name="Google Shape;505;p5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34513" y="3325812"/>
            <a:ext cx="923924" cy="92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Démo vidéo de la RCE</a:t>
            </a:r>
            <a:endParaRPr/>
          </a:p>
        </p:txBody>
      </p:sp>
      <p:pic>
        <p:nvPicPr>
          <p:cNvPr id="511" name="Google Shape;51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50" y="4249725"/>
            <a:ext cx="79258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8367" y="1017725"/>
            <a:ext cx="496726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7"/>
          <p:cNvSpPr txBox="1"/>
          <p:nvPr>
            <p:ph type="title"/>
          </p:nvPr>
        </p:nvSpPr>
        <p:spPr>
          <a:xfrm>
            <a:off x="311700" y="2677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Manipulation de données</a:t>
            </a:r>
            <a:endParaRPr/>
          </a:p>
        </p:txBody>
      </p:sp>
      <p:pic>
        <p:nvPicPr>
          <p:cNvPr id="518" name="Google Shape;51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50" y="4249725"/>
            <a:ext cx="792580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57"/>
          <p:cNvSpPr txBox="1"/>
          <p:nvPr/>
        </p:nvSpPr>
        <p:spPr>
          <a:xfrm>
            <a:off x="311700" y="1896900"/>
            <a:ext cx="5089800" cy="13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-"/>
            </a:pPr>
            <a:r>
              <a:rPr lang="fr" sz="1800">
                <a:solidFill>
                  <a:schemeClr val="lt2"/>
                </a:solidFill>
              </a:rPr>
              <a:t>Manipulation de données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-"/>
            </a:pPr>
            <a:r>
              <a:rPr lang="fr" sz="1800">
                <a:solidFill>
                  <a:schemeClr val="lt2"/>
                </a:solidFill>
              </a:rPr>
              <a:t>Perturbation de systèmes critiques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-"/>
            </a:pPr>
            <a:r>
              <a:rPr lang="fr" sz="1800">
                <a:solidFill>
                  <a:schemeClr val="lt2"/>
                </a:solidFill>
              </a:rPr>
              <a:t>Dommages physiques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Besoin d’audit de cybersécurité pour les Satellites.</a:t>
            </a:r>
            <a:endParaRPr/>
          </a:p>
        </p:txBody>
      </p:sp>
      <p:pic>
        <p:nvPicPr>
          <p:cNvPr id="525" name="Google Shape;52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50" y="4249725"/>
            <a:ext cx="79258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Bonus: Créez votre lab</a:t>
            </a:r>
            <a:endParaRPr/>
          </a:p>
        </p:txBody>
      </p:sp>
      <p:sp>
        <p:nvSpPr>
          <p:cNvPr id="531" name="Google Shape;531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u="sng">
                <a:solidFill>
                  <a:schemeClr val="hlink"/>
                </a:solidFill>
                <a:hlinkClick r:id="rId3"/>
              </a:rPr>
              <a:t>HackRF</a:t>
            </a:r>
            <a:r>
              <a:rPr lang="fr"/>
              <a:t>, </a:t>
            </a:r>
            <a:r>
              <a:rPr lang="fr" u="sng">
                <a:solidFill>
                  <a:schemeClr val="hlink"/>
                </a:solidFill>
                <a:hlinkClick r:id="rId4"/>
              </a:rPr>
              <a:t>BlackSDR</a:t>
            </a:r>
            <a:r>
              <a:rPr lang="fr"/>
              <a:t>, </a:t>
            </a:r>
            <a:r>
              <a:rPr lang="fr" u="sng">
                <a:solidFill>
                  <a:schemeClr val="hlink"/>
                </a:solidFill>
                <a:hlinkClick r:id="rId5"/>
              </a:rPr>
              <a:t>RTL-SDR dongle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Logiciel SDR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RaspberryPI Simulator: </a:t>
            </a:r>
            <a:r>
              <a:rPr lang="fr" u="sng">
                <a:solidFill>
                  <a:schemeClr val="hlink"/>
                </a:solidFill>
                <a:hlinkClick r:id="rId6"/>
              </a:rPr>
              <a:t>https://github.com/alanbjohnston/CubeSatSim</a:t>
            </a:r>
            <a:r>
              <a:rPr lang="fr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Cable RX/TX: SMA male coaxial cable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Alternative OS: </a:t>
            </a:r>
            <a:r>
              <a:rPr lang="fr" u="sng">
                <a:solidFill>
                  <a:schemeClr val="hlink"/>
                </a:solidFill>
                <a:hlinkClick r:id="rId7"/>
              </a:rPr>
              <a:t>FreeRTOS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Alternative OS: </a:t>
            </a:r>
            <a:r>
              <a:rPr lang="fr" u="sng">
                <a:solidFill>
                  <a:schemeClr val="hlink"/>
                </a:solidFill>
                <a:hlinkClick r:id="rId8"/>
              </a:rPr>
              <a:t>Yocto Linux</a:t>
            </a:r>
            <a:endParaRPr/>
          </a:p>
        </p:txBody>
      </p:sp>
      <p:pic>
        <p:nvPicPr>
          <p:cNvPr id="532" name="Google Shape;532;p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0150" y="4249725"/>
            <a:ext cx="79258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Relecteurs</a:t>
            </a:r>
            <a:endParaRPr/>
          </a:p>
        </p:txBody>
      </p:sp>
      <p:sp>
        <p:nvSpPr>
          <p:cNvPr id="538" name="Google Shape;538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u="sng">
                <a:solidFill>
                  <a:schemeClr val="hlink"/>
                </a:solidFill>
                <a:hlinkClick r:id="rId3"/>
              </a:rPr>
              <a:t>@djnn1337</a:t>
            </a:r>
            <a:r>
              <a:rPr lang="fr"/>
              <a:t> @TQN </a:t>
            </a:r>
            <a:r>
              <a:rPr lang="fr" u="sng">
                <a:solidFill>
                  <a:schemeClr val="hlink"/>
                </a:solidFill>
                <a:hlinkClick r:id="rId4"/>
              </a:rPr>
              <a:t>@Vsim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RF Pentest team @ </a:t>
            </a:r>
            <a:r>
              <a:rPr lang="fr" u="sng">
                <a:solidFill>
                  <a:schemeClr val="hlink"/>
                </a:solidFill>
                <a:hlinkClick r:id="rId5"/>
              </a:rPr>
              <a:t>Nexova</a:t>
            </a:r>
            <a:endParaRPr/>
          </a:p>
        </p:txBody>
      </p:sp>
      <p:pic>
        <p:nvPicPr>
          <p:cNvPr id="539" name="Google Shape;539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150" y="4249725"/>
            <a:ext cx="79258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1"/>
          <p:cNvSpPr txBox="1"/>
          <p:nvPr>
            <p:ph type="title"/>
          </p:nvPr>
        </p:nvSpPr>
        <p:spPr>
          <a:xfrm>
            <a:off x="3848850" y="1999050"/>
            <a:ext cx="144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Merci :-)</a:t>
            </a:r>
            <a:endParaRPr/>
          </a:p>
        </p:txBody>
      </p:sp>
      <p:pic>
        <p:nvPicPr>
          <p:cNvPr id="545" name="Google Shape;54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50" y="4249725"/>
            <a:ext cx="79258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00"/>
              <a:t>L'importance des satellites dans l'infrastructure moderne. </a:t>
            </a:r>
            <a:endParaRPr sz="2500"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50" y="4249725"/>
            <a:ext cx="79258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3" y="2140750"/>
            <a:ext cx="862001" cy="86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6891" y="2174325"/>
            <a:ext cx="862001" cy="86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26628" y="2174325"/>
            <a:ext cx="862001" cy="86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6353" y="2140750"/>
            <a:ext cx="861999" cy="86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85677" y="2174325"/>
            <a:ext cx="862001" cy="86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27989" y="2140750"/>
            <a:ext cx="862001" cy="86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70300" y="2140751"/>
            <a:ext cx="861999" cy="86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Références</a:t>
            </a:r>
            <a:endParaRPr/>
          </a:p>
        </p:txBody>
      </p:sp>
      <p:sp>
        <p:nvSpPr>
          <p:cNvPr id="551" name="Google Shape;551;p62"/>
          <p:cNvSpPr txBox="1"/>
          <p:nvPr>
            <p:ph idx="1" type="body"/>
          </p:nvPr>
        </p:nvSpPr>
        <p:spPr>
          <a:xfrm>
            <a:off x="311700" y="11461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fr" sz="900" u="sng">
                <a:solidFill>
                  <a:schemeClr val="hlink"/>
                </a:solidFill>
                <a:hlinkClick r:id="rId3"/>
              </a:rPr>
              <a:t>https://web.archive.org/web/20111118180309/http://www.uscc.gov/annual_report/2011/annual_report_full_11.pdf</a:t>
            </a:r>
            <a:r>
              <a:rPr lang="fr" sz="900"/>
              <a:t> 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fr" sz="900" u="sng">
                <a:solidFill>
                  <a:schemeClr val="hlink"/>
                </a:solidFill>
                <a:hlinkClick r:id="rId4"/>
              </a:rPr>
              <a:t>https://securingdemocracy.gmfus.org/incident/russian-cyberattack-takes-down-satellite-communications-in-ukraine</a:t>
            </a:r>
            <a:r>
              <a:rPr lang="fr" sz="900"/>
              <a:t> 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fr" sz="900" u="sng">
                <a:solidFill>
                  <a:schemeClr val="hlink"/>
                </a:solidFill>
                <a:hlinkClick r:id="rId5"/>
              </a:rPr>
              <a:t>https://cyberconflicts.cyberpeaceinstitute.org/law-and-policy/cases/viasat</a:t>
            </a:r>
            <a:r>
              <a:rPr lang="fr" sz="900"/>
              <a:t> 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fr" sz="900" u="sng">
                <a:solidFill>
                  <a:schemeClr val="hlink"/>
                </a:solidFill>
                <a:hlinkClick r:id="rId6"/>
              </a:rPr>
              <a:t>https://english.kyodonews.net/news/2024/06/c9eed01c27a4-japan-space-agency-suffers-multiple-cyberattacks-since-last-year.html</a:t>
            </a:r>
            <a:r>
              <a:rPr lang="fr" sz="900"/>
              <a:t> 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fr" sz="900" u="sng">
                <a:solidFill>
                  <a:schemeClr val="hlink"/>
                </a:solidFill>
                <a:hlinkClick r:id="rId7"/>
              </a:rPr>
              <a:t>https://github.com/jekhokie/raspberry-noaa-v2</a:t>
            </a:r>
            <a:r>
              <a:rPr lang="fr" sz="900"/>
              <a:t> 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fr" sz="900" u="sng">
                <a:solidFill>
                  <a:schemeClr val="hlink"/>
                </a:solidFill>
                <a:hlinkClick r:id="rId8"/>
              </a:rPr>
              <a:t>https://github.com/SatDump/SatDump</a:t>
            </a:r>
            <a:r>
              <a:rPr lang="fr" sz="900"/>
              <a:t> 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fr" sz="900" u="sng">
                <a:solidFill>
                  <a:schemeClr val="hlink"/>
                </a:solidFill>
                <a:hlinkClick r:id="rId9"/>
              </a:rPr>
              <a:t>https://alicja.space/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fr" sz="900" u="sng">
                <a:solidFill>
                  <a:schemeClr val="hlink"/>
                </a:solidFill>
                <a:hlinkClick r:id="rId10"/>
              </a:rPr>
              <a:t>https://github.com/ssloxford/gsextract</a:t>
            </a:r>
            <a:r>
              <a:rPr lang="fr" sz="900"/>
              <a:t> 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fr" sz="900" u="sng">
                <a:solidFill>
                  <a:schemeClr val="hlink"/>
                </a:solidFill>
                <a:hlinkClick r:id="rId11"/>
              </a:rPr>
              <a:t>https://universemagazine.com/en/how-to-destroy-a-satellite-without-firing-a-single-shot/</a:t>
            </a:r>
            <a:r>
              <a:rPr lang="fr" sz="900"/>
              <a:t> 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fr" sz="900" u="sng">
                <a:solidFill>
                  <a:schemeClr val="hlink"/>
                </a:solidFill>
                <a:hlinkClick r:id="rId12"/>
              </a:rPr>
              <a:t>https://github.com/AlexandreRouma/SDRPlusPlus</a:t>
            </a:r>
            <a:r>
              <a:rPr lang="fr" sz="900"/>
              <a:t> 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fr" sz="900" u="sng">
                <a:solidFill>
                  <a:schemeClr val="hlink"/>
                </a:solidFill>
                <a:hlinkClick r:id="rId13"/>
              </a:rPr>
              <a:t>https://github.com/jopohl/urh</a:t>
            </a:r>
            <a:r>
              <a:rPr lang="fr" sz="900"/>
              <a:t> 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fr" sz="900" u="sng">
                <a:solidFill>
                  <a:schemeClr val="hlink"/>
                </a:solidFill>
                <a:hlinkClick r:id="rId14"/>
              </a:rPr>
              <a:t>https://docs.google.com/document/d/1yjAO3jTBa9lAFIuiteK_GLWh7-Xk-kSD2d0DUxQe_vU/edit</a:t>
            </a:r>
            <a:r>
              <a:rPr lang="fr" sz="900"/>
              <a:t> 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fr" sz="900" u="sng">
                <a:solidFill>
                  <a:schemeClr val="hlink"/>
                </a:solidFill>
                <a:hlinkClick r:id="rId15"/>
              </a:rPr>
              <a:t>https://www.youtube.com/watch?v=gTISW-5Uy6I</a:t>
            </a:r>
            <a:r>
              <a:rPr lang="fr" sz="900"/>
              <a:t> 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fr" sz="900" u="sng">
                <a:solidFill>
                  <a:schemeClr val="hlink"/>
                </a:solidFill>
                <a:hlinkClick r:id="rId16"/>
              </a:rPr>
              <a:t>https://github.com/antonio-morales/Apache-HTTP-Fuzzing</a:t>
            </a:r>
            <a:r>
              <a:rPr lang="fr" sz="900"/>
              <a:t> 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fr" sz="900" u="sng">
                <a:solidFill>
                  <a:schemeClr val="hlink"/>
                </a:solidFill>
                <a:hlinkClick r:id="rId17"/>
              </a:rPr>
              <a:t>https://github.com/TImada/raspi4_freertos</a:t>
            </a:r>
            <a:r>
              <a:rPr lang="fr" sz="900"/>
              <a:t> 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fr" sz="900" u="sng">
                <a:solidFill>
                  <a:schemeClr val="hlink"/>
                </a:solidFill>
                <a:hlinkClick r:id="rId18"/>
              </a:rPr>
              <a:t>https://insecure.org/stf/smashstack.html</a:t>
            </a:r>
            <a:r>
              <a:rPr lang="fr" sz="900"/>
              <a:t> 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fr" sz="900" u="sng">
                <a:solidFill>
                  <a:schemeClr val="hlink"/>
                </a:solidFill>
                <a:hlinkClick r:id="rId19"/>
              </a:rPr>
              <a:t>https://github.com/zardus/preeny</a:t>
            </a:r>
            <a:r>
              <a:rPr lang="fr" sz="900"/>
              <a:t> 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fr" sz="900" u="sng">
                <a:solidFill>
                  <a:schemeClr val="hlink"/>
                </a:solidFill>
                <a:hlinkClick r:id="rId20"/>
              </a:rPr>
              <a:t>https://github.com/AFLplusplus/Grammar-Mutator</a:t>
            </a:r>
            <a:r>
              <a:rPr lang="fr" sz="900"/>
              <a:t> 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fr" sz="900" u="sng">
                <a:solidFill>
                  <a:schemeClr val="hlink"/>
                </a:solidFill>
                <a:hlinkClick r:id="rId21"/>
              </a:rPr>
              <a:t>https://www.youtube.com/watch?v=FWCN_uI5ygY</a:t>
            </a:r>
            <a:r>
              <a:rPr lang="fr" sz="900"/>
              <a:t> 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fr" sz="900" u="sng">
                <a:solidFill>
                  <a:schemeClr val="hlink"/>
                </a:solidFill>
                <a:hlinkClick r:id="rId22"/>
              </a:rPr>
              <a:t>https://www.rtl-sdr.com/building-an-s-band-antenna-for-the-hackrf/</a:t>
            </a:r>
            <a:r>
              <a:rPr lang="fr" sz="900"/>
              <a:t> 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fr" sz="900" u="sng">
                <a:solidFill>
                  <a:schemeClr val="hlink"/>
                </a:solidFill>
                <a:hlinkClick r:id="rId23"/>
              </a:rPr>
              <a:t>https://www.oreilly.com/library/view/the-art-of/0321444426/</a:t>
            </a:r>
            <a:r>
              <a:rPr lang="fr" sz="900"/>
              <a:t> 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fr" sz="900" u="sng">
                <a:solidFill>
                  <a:schemeClr val="hlink"/>
                </a:solidFill>
                <a:hlinkClick r:id="rId24"/>
              </a:rPr>
              <a:t>https://www.nexovagroup.eu/en</a:t>
            </a:r>
            <a:r>
              <a:rPr lang="fr" sz="900"/>
              <a:t> </a:t>
            </a:r>
            <a:endParaRPr sz="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552" name="Google Shape;552;p62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20150" y="4249725"/>
            <a:ext cx="79258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Type de satellites</a:t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47250"/>
            <a:ext cx="2449000" cy="244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/>
        </p:nvSpPr>
        <p:spPr>
          <a:xfrm>
            <a:off x="3218750" y="1473400"/>
            <a:ext cx="5274000" cy="21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2"/>
                </a:solidFill>
              </a:rPr>
              <a:t>Différentes orbites: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-"/>
            </a:pPr>
            <a:r>
              <a:rPr lang="fr" sz="1800">
                <a:solidFill>
                  <a:schemeClr val="lt2"/>
                </a:solidFill>
              </a:rPr>
              <a:t>LEO: de 160 km à 2000 km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-"/>
            </a:pPr>
            <a:r>
              <a:rPr lang="fr" sz="1800">
                <a:solidFill>
                  <a:schemeClr val="lt2"/>
                </a:solidFill>
              </a:rPr>
              <a:t>MEO: 2000 km à 35000 km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-"/>
            </a:pPr>
            <a:r>
              <a:rPr lang="fr" sz="1800">
                <a:solidFill>
                  <a:schemeClr val="lt2"/>
                </a:solidFill>
              </a:rPr>
              <a:t>GEO: 35786 km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50" y="4249725"/>
            <a:ext cx="79258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Méthode</a:t>
            </a:r>
            <a:r>
              <a:rPr lang="fr"/>
              <a:t> de communication.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One way Comm.</a:t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475" y="3055150"/>
            <a:ext cx="1513725" cy="151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816925" y="3055150"/>
            <a:ext cx="1513725" cy="151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700024">
            <a:off x="3787164" y="1013101"/>
            <a:ext cx="1291222" cy="1291222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/>
        </p:nvSpPr>
        <p:spPr>
          <a:xfrm>
            <a:off x="3128375" y="4289600"/>
            <a:ext cx="29952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2"/>
                </a:solidFill>
              </a:rPr>
              <a:t>— Ground stations —</a:t>
            </a:r>
            <a:endParaRPr sz="1800">
              <a:solidFill>
                <a:schemeClr val="lt2"/>
              </a:solidFill>
            </a:endParaRPr>
          </a:p>
        </p:txBody>
      </p:sp>
      <p:cxnSp>
        <p:nvCxnSpPr>
          <p:cNvPr id="111" name="Google Shape;111;p19"/>
          <p:cNvCxnSpPr/>
          <p:nvPr/>
        </p:nvCxnSpPr>
        <p:spPr>
          <a:xfrm flipH="1" rot="10800000">
            <a:off x="2684675" y="2288675"/>
            <a:ext cx="552300" cy="5835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" name="Google Shape;112;p19"/>
          <p:cNvCxnSpPr/>
          <p:nvPr/>
        </p:nvCxnSpPr>
        <p:spPr>
          <a:xfrm>
            <a:off x="5522300" y="2285213"/>
            <a:ext cx="457800" cy="590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" name="Google Shape;113;p19"/>
          <p:cNvSpPr txBox="1"/>
          <p:nvPr/>
        </p:nvSpPr>
        <p:spPr>
          <a:xfrm rot="-2846022">
            <a:off x="2251206" y="2138533"/>
            <a:ext cx="964161" cy="4823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2"/>
                </a:solidFill>
              </a:rPr>
              <a:t>Uplink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14" name="Google Shape;114;p19"/>
          <p:cNvSpPr txBox="1"/>
          <p:nvPr/>
        </p:nvSpPr>
        <p:spPr>
          <a:xfrm rot="3126501">
            <a:off x="5324934" y="2339265"/>
            <a:ext cx="1446830" cy="4822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2"/>
                </a:solidFill>
              </a:rPr>
              <a:t>Downlink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150" y="4249725"/>
            <a:ext cx="79258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Méthode</a:t>
            </a:r>
            <a:r>
              <a:rPr lang="fr"/>
              <a:t> de communication.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Two way Comm.</a:t>
            </a:r>
            <a:endParaRPr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475" y="3055150"/>
            <a:ext cx="1513725" cy="151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816925" y="3055150"/>
            <a:ext cx="1513725" cy="151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700024">
            <a:off x="3787164" y="1013101"/>
            <a:ext cx="1291222" cy="129122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/>
        </p:nvSpPr>
        <p:spPr>
          <a:xfrm>
            <a:off x="3128375" y="4289600"/>
            <a:ext cx="29952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2"/>
                </a:solidFill>
              </a:rPr>
              <a:t>— Ground stations —</a:t>
            </a:r>
            <a:endParaRPr sz="1800">
              <a:solidFill>
                <a:schemeClr val="lt2"/>
              </a:solidFill>
            </a:endParaRPr>
          </a:p>
        </p:txBody>
      </p:sp>
      <p:cxnSp>
        <p:nvCxnSpPr>
          <p:cNvPr id="125" name="Google Shape;125;p20"/>
          <p:cNvCxnSpPr/>
          <p:nvPr/>
        </p:nvCxnSpPr>
        <p:spPr>
          <a:xfrm flipH="1" rot="10800000">
            <a:off x="2576075" y="2087975"/>
            <a:ext cx="552300" cy="5835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" name="Google Shape;126;p20"/>
          <p:cNvCxnSpPr/>
          <p:nvPr/>
        </p:nvCxnSpPr>
        <p:spPr>
          <a:xfrm>
            <a:off x="5737175" y="2084525"/>
            <a:ext cx="457800" cy="590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" name="Google Shape;127;p20"/>
          <p:cNvSpPr txBox="1"/>
          <p:nvPr/>
        </p:nvSpPr>
        <p:spPr>
          <a:xfrm rot="-2846022">
            <a:off x="2251206" y="1988608"/>
            <a:ext cx="964161" cy="4823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2"/>
                </a:solidFill>
              </a:rPr>
              <a:t>Uplink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28" name="Google Shape;128;p20"/>
          <p:cNvSpPr txBox="1"/>
          <p:nvPr/>
        </p:nvSpPr>
        <p:spPr>
          <a:xfrm rot="3126501">
            <a:off x="5539809" y="2138578"/>
            <a:ext cx="1446830" cy="4822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2"/>
                </a:solidFill>
              </a:rPr>
              <a:t>Downlink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29" name="Google Shape;129;p20"/>
          <p:cNvSpPr txBox="1"/>
          <p:nvPr/>
        </p:nvSpPr>
        <p:spPr>
          <a:xfrm rot="3003588">
            <a:off x="5315321" y="2330463"/>
            <a:ext cx="964504" cy="4824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2"/>
                </a:solidFill>
              </a:rPr>
              <a:t>Uplink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30" name="Google Shape;130;p20"/>
          <p:cNvSpPr txBox="1"/>
          <p:nvPr/>
        </p:nvSpPr>
        <p:spPr>
          <a:xfrm rot="-2864873">
            <a:off x="2449607" y="2138468"/>
            <a:ext cx="1446919" cy="48230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2"/>
                </a:solidFill>
              </a:rPr>
              <a:t>Downlink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150" y="4249725"/>
            <a:ext cx="79258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Bande de fréquences:</a:t>
            </a:r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47250"/>
            <a:ext cx="2449000" cy="244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/>
        </p:nvSpPr>
        <p:spPr>
          <a:xfrm>
            <a:off x="3279600" y="2050200"/>
            <a:ext cx="2584800" cy="10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-"/>
            </a:pPr>
            <a:r>
              <a:rPr b="1" lang="fr" sz="1100">
                <a:solidFill>
                  <a:schemeClr val="lt2"/>
                </a:solidFill>
              </a:rPr>
              <a:t>UHF </a:t>
            </a:r>
            <a:r>
              <a:rPr lang="fr" sz="1100">
                <a:solidFill>
                  <a:schemeClr val="lt2"/>
                </a:solidFill>
              </a:rPr>
              <a:t>(300 MHz à 3 GHz)</a:t>
            </a:r>
            <a:endParaRPr sz="1100">
              <a:solidFill>
                <a:schemeClr val="lt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-"/>
            </a:pPr>
            <a:r>
              <a:rPr b="1" lang="fr" sz="1100">
                <a:solidFill>
                  <a:schemeClr val="lt2"/>
                </a:solidFill>
              </a:rPr>
              <a:t>Bande L</a:t>
            </a:r>
            <a:r>
              <a:rPr lang="fr" sz="1100">
                <a:solidFill>
                  <a:schemeClr val="lt2"/>
                </a:solidFill>
              </a:rPr>
              <a:t> (1 à 2 GHz) </a:t>
            </a:r>
            <a:endParaRPr sz="1100">
              <a:solidFill>
                <a:schemeClr val="lt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-"/>
            </a:pPr>
            <a:r>
              <a:rPr b="1" lang="fr" sz="1100">
                <a:solidFill>
                  <a:schemeClr val="lt2"/>
                </a:solidFill>
              </a:rPr>
              <a:t>Bande S</a:t>
            </a:r>
            <a:r>
              <a:rPr lang="fr" sz="1100">
                <a:solidFill>
                  <a:schemeClr val="lt2"/>
                </a:solidFill>
              </a:rPr>
              <a:t> (2 à 4 GHz) </a:t>
            </a:r>
            <a:endParaRPr sz="1100">
              <a:solidFill>
                <a:schemeClr val="lt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-"/>
            </a:pPr>
            <a:r>
              <a:rPr b="1" lang="fr" sz="1100">
                <a:solidFill>
                  <a:schemeClr val="lt2"/>
                </a:solidFill>
              </a:rPr>
              <a:t>Bande Ku</a:t>
            </a:r>
            <a:r>
              <a:rPr lang="fr" sz="1100">
                <a:solidFill>
                  <a:schemeClr val="lt2"/>
                </a:solidFill>
              </a:rPr>
              <a:t> (12 à 18 GHz)</a:t>
            </a:r>
            <a:endParaRPr sz="1100">
              <a:solidFill>
                <a:schemeClr val="lt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-"/>
            </a:pPr>
            <a:r>
              <a:rPr b="1" lang="fr" sz="1100">
                <a:solidFill>
                  <a:schemeClr val="lt2"/>
                </a:solidFill>
              </a:rPr>
              <a:t>Bande Ka</a:t>
            </a:r>
            <a:r>
              <a:rPr lang="fr" sz="1100">
                <a:solidFill>
                  <a:schemeClr val="lt2"/>
                </a:solidFill>
              </a:rPr>
              <a:t> (26,5 à 40 GHz) </a:t>
            </a:r>
            <a:endParaRPr sz="11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2"/>
              </a:solidFill>
            </a:endParaRPr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50" y="4249725"/>
            <a:ext cx="79258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